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35"/>
  </p:notesMasterIdLst>
  <p:handoutMasterIdLst>
    <p:handoutMasterId r:id="rId36"/>
  </p:handoutMasterIdLst>
  <p:sldIdLst>
    <p:sldId id="256" r:id="rId2"/>
    <p:sldId id="339" r:id="rId3"/>
    <p:sldId id="360" r:id="rId4"/>
    <p:sldId id="258" r:id="rId5"/>
    <p:sldId id="263" r:id="rId6"/>
    <p:sldId id="264" r:id="rId7"/>
    <p:sldId id="327" r:id="rId8"/>
    <p:sldId id="265" r:id="rId9"/>
    <p:sldId id="321" r:id="rId10"/>
    <p:sldId id="322" r:id="rId11"/>
    <p:sldId id="266" r:id="rId12"/>
    <p:sldId id="267" r:id="rId13"/>
    <p:sldId id="366" r:id="rId14"/>
    <p:sldId id="325" r:id="rId15"/>
    <p:sldId id="308" r:id="rId16"/>
    <p:sldId id="367" r:id="rId17"/>
    <p:sldId id="335" r:id="rId18"/>
    <p:sldId id="336" r:id="rId19"/>
    <p:sldId id="281" r:id="rId20"/>
    <p:sldId id="340" r:id="rId21"/>
    <p:sldId id="345" r:id="rId22"/>
    <p:sldId id="348" r:id="rId23"/>
    <p:sldId id="270" r:id="rId24"/>
    <p:sldId id="333" r:id="rId25"/>
    <p:sldId id="350" r:id="rId26"/>
    <p:sldId id="282" r:id="rId27"/>
    <p:sldId id="337" r:id="rId28"/>
    <p:sldId id="312" r:id="rId29"/>
    <p:sldId id="317" r:id="rId30"/>
    <p:sldId id="326" r:id="rId31"/>
    <p:sldId id="313" r:id="rId32"/>
    <p:sldId id="315" r:id="rId33"/>
    <p:sldId id="359" r:id="rId3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57" autoAdjust="0"/>
    <p:restoredTop sz="94660"/>
  </p:normalViewPr>
  <p:slideViewPr>
    <p:cSldViewPr>
      <p:cViewPr varScale="1">
        <p:scale>
          <a:sx n="84" d="100"/>
          <a:sy n="84" d="100"/>
        </p:scale>
        <p:origin x="132"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cs typeface="Arial" pitchFamily="34" charset="0"/>
              </a:defRPr>
            </a:lvl1pPr>
          </a:lstStyle>
          <a:p>
            <a:pPr>
              <a:defRPr/>
            </a:pPr>
            <a:endParaRPr lang="en-GB"/>
          </a:p>
        </p:txBody>
      </p:sp>
      <p:sp>
        <p:nvSpPr>
          <p:cNvPr id="7782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cs typeface="Arial" pitchFamily="34" charset="0"/>
              </a:defRPr>
            </a:lvl1pPr>
          </a:lstStyle>
          <a:p>
            <a:pPr>
              <a:defRPr/>
            </a:pPr>
            <a:fld id="{C7C7346C-E668-46FB-8817-BD173BA4BE58}" type="datetimeFigureOut">
              <a:rPr lang="en-GB"/>
              <a:pPr>
                <a:defRPr/>
              </a:pPr>
              <a:t>13/11/2019</a:t>
            </a:fld>
            <a:endParaRPr lang="en-GB"/>
          </a:p>
        </p:txBody>
      </p:sp>
      <p:sp>
        <p:nvSpPr>
          <p:cNvPr id="7782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cs typeface="Arial" pitchFamily="34" charset="0"/>
              </a:defRPr>
            </a:lvl1pPr>
          </a:lstStyle>
          <a:p>
            <a:pPr>
              <a:defRPr/>
            </a:pPr>
            <a:endParaRPr lang="en-GB"/>
          </a:p>
        </p:txBody>
      </p:sp>
      <p:sp>
        <p:nvSpPr>
          <p:cNvPr id="7782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1B4B0588-9483-4F31-A057-1900EF9F3238}"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cs typeface="Arial" pitchFamily="34" charset="0"/>
              </a:defRPr>
            </a:lvl1pPr>
          </a:lstStyle>
          <a:p>
            <a:pPr>
              <a:defRPr/>
            </a:pPr>
            <a:endParaRPr lang="en-US"/>
          </a:p>
        </p:txBody>
      </p:sp>
      <p:sp>
        <p:nvSpPr>
          <p:cNvPr id="8397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cs typeface="Arial" pitchFamily="34" charset="0"/>
              </a:defRPr>
            </a:lvl1pPr>
          </a:lstStyle>
          <a:p>
            <a:pPr>
              <a:defRPr/>
            </a:pPr>
            <a:fld id="{0823525D-0107-46E3-8401-F4F681F15ABF}" type="datetimeFigureOut">
              <a:rPr lang="en-US"/>
              <a:pPr>
                <a:defRPr/>
              </a:pPr>
              <a:t>11/13/2019</a:t>
            </a:fld>
            <a:endParaRPr lang="en-US"/>
          </a:p>
        </p:txBody>
      </p:sp>
      <p:sp>
        <p:nvSpPr>
          <p:cNvPr id="7373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397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cs typeface="Arial" pitchFamily="34" charset="0"/>
              </a:defRPr>
            </a:lvl1pPr>
          </a:lstStyle>
          <a:p>
            <a:pPr>
              <a:defRPr/>
            </a:pPr>
            <a:endParaRPr lang="en-US"/>
          </a:p>
        </p:txBody>
      </p:sp>
      <p:sp>
        <p:nvSpPr>
          <p:cNvPr id="8397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8BAE8376-522B-4029-B11B-3594D32667B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917575" y="744538"/>
            <a:ext cx="4962525" cy="3722687"/>
          </a:xfrm>
          <a:ln/>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extLst>
      <p:ext uri="{BB962C8B-B14F-4D97-AF65-F5344CB8AC3E}">
        <p14:creationId xmlns:p14="http://schemas.microsoft.com/office/powerpoint/2010/main" val="2843171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4DE80F3D-41CC-40F8-A6F8-CABF0D2D8AD1}"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5C770C9B-E9F4-4230-B035-690661E5B16F}" type="slidenum">
              <a:rPr lang="en-GB" altLang="en-US" smtClean="0"/>
              <a:pPr/>
              <a:t>‹#›</a:t>
            </a:fld>
            <a:endParaRPr lang="en-GB" altLang="en-US"/>
          </a:p>
        </p:txBody>
      </p:sp>
    </p:spTree>
    <p:extLst>
      <p:ext uri="{BB962C8B-B14F-4D97-AF65-F5344CB8AC3E}">
        <p14:creationId xmlns:p14="http://schemas.microsoft.com/office/powerpoint/2010/main" val="293749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A2CF01BC-D33A-41FD-9A1C-2D82CDC9053D}" type="datetimeFigureOut">
              <a:rPr lang="en-US" smtClean="0"/>
              <a:pPr>
                <a:defRPr/>
              </a:pPr>
              <a:t>11/13/2019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EB019021-42B2-4FB2-84E3-95C69F044D90}" type="slidenum">
              <a:rPr lang="en-GB" altLang="en-US" smtClean="0"/>
              <a:pPr/>
              <a:t>‹#›</a:t>
            </a:fld>
            <a:endParaRPr lang="en-GB" altLang="en-US"/>
          </a:p>
        </p:txBody>
      </p:sp>
    </p:spTree>
    <p:extLst>
      <p:ext uri="{BB962C8B-B14F-4D97-AF65-F5344CB8AC3E}">
        <p14:creationId xmlns:p14="http://schemas.microsoft.com/office/powerpoint/2010/main" val="199987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A2CF01BC-D33A-41FD-9A1C-2D82CDC9053D}"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EB019021-42B2-4FB2-84E3-95C69F044D90}" type="slidenum">
              <a:rPr lang="en-GB" altLang="en-US" smtClean="0"/>
              <a:pPr/>
              <a:t>‹#›</a:t>
            </a:fld>
            <a:endParaRPr lang="en-GB" altLang="en-US"/>
          </a:p>
        </p:txBody>
      </p:sp>
    </p:spTree>
    <p:extLst>
      <p:ext uri="{BB962C8B-B14F-4D97-AF65-F5344CB8AC3E}">
        <p14:creationId xmlns:p14="http://schemas.microsoft.com/office/powerpoint/2010/main" val="2734571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A2CF01BC-D33A-41FD-9A1C-2D82CDC9053D}"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EB019021-42B2-4FB2-84E3-95C69F044D90}" type="slidenum">
              <a:rPr lang="en-GB" altLang="en-US" smtClean="0"/>
              <a:pPr/>
              <a:t>‹#›</a:t>
            </a:fld>
            <a:endParaRPr lang="en-GB" alt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109729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A2CF01BC-D33A-41FD-9A1C-2D82CDC9053D}"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EB019021-42B2-4FB2-84E3-95C69F044D90}" type="slidenum">
              <a:rPr lang="en-GB" altLang="en-US" smtClean="0"/>
              <a:pPr/>
              <a:t>‹#›</a:t>
            </a:fld>
            <a:endParaRPr lang="en-GB" altLang="en-US"/>
          </a:p>
        </p:txBody>
      </p:sp>
    </p:spTree>
    <p:extLst>
      <p:ext uri="{BB962C8B-B14F-4D97-AF65-F5344CB8AC3E}">
        <p14:creationId xmlns:p14="http://schemas.microsoft.com/office/powerpoint/2010/main" val="3330533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A2CF01BC-D33A-41FD-9A1C-2D82CDC9053D}" type="datetimeFigureOut">
              <a:rPr lang="en-US" smtClean="0"/>
              <a:pPr>
                <a:defRPr/>
              </a:pPr>
              <a:t>11/13/2019</a:t>
            </a:fld>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EB019021-42B2-4FB2-84E3-95C69F044D90}" type="slidenum">
              <a:rPr lang="en-GB" altLang="en-US" smtClean="0"/>
              <a:pPr/>
              <a:t>‹#›</a:t>
            </a:fld>
            <a:endParaRPr lang="en-GB" altLang="en-US"/>
          </a:p>
        </p:txBody>
      </p:sp>
    </p:spTree>
    <p:extLst>
      <p:ext uri="{BB962C8B-B14F-4D97-AF65-F5344CB8AC3E}">
        <p14:creationId xmlns:p14="http://schemas.microsoft.com/office/powerpoint/2010/main" val="3813065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A2CF01BC-D33A-41FD-9A1C-2D82CDC9053D}" type="datetimeFigureOut">
              <a:rPr lang="en-US" smtClean="0"/>
              <a:pPr>
                <a:defRPr/>
              </a:pPr>
              <a:t>11/13/2019</a:t>
            </a:fld>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EB019021-42B2-4FB2-84E3-95C69F044D90}" type="slidenum">
              <a:rPr lang="en-GB" altLang="en-US" smtClean="0"/>
              <a:pPr/>
              <a:t>‹#›</a:t>
            </a:fld>
            <a:endParaRPr lang="en-GB" altLang="en-US"/>
          </a:p>
        </p:txBody>
      </p:sp>
    </p:spTree>
    <p:extLst>
      <p:ext uri="{BB962C8B-B14F-4D97-AF65-F5344CB8AC3E}">
        <p14:creationId xmlns:p14="http://schemas.microsoft.com/office/powerpoint/2010/main" val="3450374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A7DC111-A6CF-4E0E-9E33-A94DFBB64E63}"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5484833B-98D8-4127-AE26-BBB20E4B9F8E}" type="slidenum">
              <a:rPr lang="en-GB" altLang="en-US" smtClean="0"/>
              <a:pPr/>
              <a:t>‹#›</a:t>
            </a:fld>
            <a:endParaRPr lang="en-GB" altLang="en-US"/>
          </a:p>
        </p:txBody>
      </p:sp>
    </p:spTree>
    <p:extLst>
      <p:ext uri="{BB962C8B-B14F-4D97-AF65-F5344CB8AC3E}">
        <p14:creationId xmlns:p14="http://schemas.microsoft.com/office/powerpoint/2010/main" val="669597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686C817-8C8C-4605-B99E-F7D9535617F6}"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5E0CA0EA-2A3A-4A0B-9092-A6307795A788}" type="slidenum">
              <a:rPr lang="en-GB" altLang="en-US" smtClean="0"/>
              <a:pPr/>
              <a:t>‹#›</a:t>
            </a:fld>
            <a:endParaRPr lang="en-GB" altLang="en-US"/>
          </a:p>
        </p:txBody>
      </p:sp>
    </p:spTree>
    <p:extLst>
      <p:ext uri="{BB962C8B-B14F-4D97-AF65-F5344CB8AC3E}">
        <p14:creationId xmlns:p14="http://schemas.microsoft.com/office/powerpoint/2010/main" val="3125176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pPr>
              <a:defRPr/>
            </a:pPr>
            <a:fld id="{4CBA1A36-B4EA-4A12-965E-D48DC0D391F0}"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91D7C84-B87D-4C2F-BFEB-B603DA1A8789}" type="slidenum">
              <a:rPr lang="en-GB" altLang="en-US" smtClean="0"/>
              <a:pPr/>
              <a:t>‹#›</a:t>
            </a:fld>
            <a:endParaRPr lang="en-GB" altLang="en-US"/>
          </a:p>
        </p:txBody>
      </p:sp>
    </p:spTree>
    <p:extLst>
      <p:ext uri="{BB962C8B-B14F-4D97-AF65-F5344CB8AC3E}">
        <p14:creationId xmlns:p14="http://schemas.microsoft.com/office/powerpoint/2010/main" val="3436944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CAB4D777-F2F4-4C57-BE3B-AB719A5404F3}" type="datetimeFigureOut">
              <a:rPr lang="en-US" smtClean="0"/>
              <a:pPr>
                <a:defRPr/>
              </a:pPr>
              <a:t>11/13/2019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C08B402B-999A-469C-93A5-7A72D29B3653}" type="slidenum">
              <a:rPr lang="en-GB" altLang="en-US" smtClean="0"/>
              <a:pPr/>
              <a:t>‹#›</a:t>
            </a:fld>
            <a:endParaRPr lang="en-GB" altLang="en-US"/>
          </a:p>
        </p:txBody>
      </p:sp>
    </p:spTree>
    <p:extLst>
      <p:ext uri="{BB962C8B-B14F-4D97-AF65-F5344CB8AC3E}">
        <p14:creationId xmlns:p14="http://schemas.microsoft.com/office/powerpoint/2010/main" val="2777865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9144BCA-A146-4607-A5A0-AE1394A9C9AD}" type="datetimeFigureOut">
              <a:rPr lang="en-US" smtClean="0"/>
              <a:pPr>
                <a:defRPr/>
              </a:pPr>
              <a:t>11/13/2019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53C8F24D-0EE5-4A09-8C5E-9E2748103C4B}" type="slidenum">
              <a:rPr lang="en-GB" altLang="en-US" smtClean="0"/>
              <a:pPr/>
              <a:t>‹#›</a:t>
            </a:fld>
            <a:endParaRPr lang="en-GB" altLang="en-US"/>
          </a:p>
        </p:txBody>
      </p:sp>
    </p:spTree>
    <p:extLst>
      <p:ext uri="{BB962C8B-B14F-4D97-AF65-F5344CB8AC3E}">
        <p14:creationId xmlns:p14="http://schemas.microsoft.com/office/powerpoint/2010/main" val="292146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DA664A14-2FDD-45C3-82CF-152CA0E8FCCA}" type="datetimeFigureOut">
              <a:rPr lang="en-US" smtClean="0"/>
              <a:pPr>
                <a:defRPr/>
              </a:pPr>
              <a:t>11/13/2019</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fld id="{8F4180CC-19F1-49AC-9C31-0717C1224770}" type="slidenum">
              <a:rPr lang="en-GB" altLang="en-US" smtClean="0"/>
              <a:pPr/>
              <a:t>‹#›</a:t>
            </a:fld>
            <a:endParaRPr lang="en-GB" altLang="en-US"/>
          </a:p>
        </p:txBody>
      </p:sp>
    </p:spTree>
    <p:extLst>
      <p:ext uri="{BB962C8B-B14F-4D97-AF65-F5344CB8AC3E}">
        <p14:creationId xmlns:p14="http://schemas.microsoft.com/office/powerpoint/2010/main" val="3016823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pPr>
              <a:defRPr/>
            </a:pPr>
            <a:fld id="{02A4A465-73D5-47B9-AAF5-1D5B44FEEE16}" type="datetimeFigureOut">
              <a:rPr lang="en-US" smtClean="0"/>
              <a:pPr>
                <a:defRPr/>
              </a:pPr>
              <a:t>11/13/2019</a:t>
            </a:fld>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fld id="{96950BA3-A6E7-4CBE-BD23-5AF1925D5852}" type="slidenum">
              <a:rPr lang="en-GB" altLang="en-US" smtClean="0"/>
              <a:pPr/>
              <a:t>‹#›</a:t>
            </a:fld>
            <a:endParaRPr lang="en-GB" altLang="en-US"/>
          </a:p>
        </p:txBody>
      </p:sp>
    </p:spTree>
    <p:extLst>
      <p:ext uri="{BB962C8B-B14F-4D97-AF65-F5344CB8AC3E}">
        <p14:creationId xmlns:p14="http://schemas.microsoft.com/office/powerpoint/2010/main" val="317145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F6205374-A632-442A-9258-DE46E054CA48}" type="datetimeFigureOut">
              <a:rPr lang="en-US" smtClean="0"/>
              <a:pPr>
                <a:defRPr/>
              </a:pPr>
              <a:t>11/13/2019</a:t>
            </a:fld>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fld id="{075103FC-504F-44A4-A83B-A817FF402D5E}" type="slidenum">
              <a:rPr lang="en-GB" altLang="en-US" smtClean="0"/>
              <a:pPr/>
              <a:t>‹#›</a:t>
            </a:fld>
            <a:endParaRPr lang="en-GB" altLang="en-US"/>
          </a:p>
        </p:txBody>
      </p:sp>
    </p:spTree>
    <p:extLst>
      <p:ext uri="{BB962C8B-B14F-4D97-AF65-F5344CB8AC3E}">
        <p14:creationId xmlns:p14="http://schemas.microsoft.com/office/powerpoint/2010/main" val="4217889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pPr>
              <a:defRPr/>
            </a:pPr>
            <a:fld id="{9EE1032D-E79A-45EC-8ECD-DA2D8AEA6291}" type="datetimeFigureOut">
              <a:rPr lang="en-US" smtClean="0"/>
              <a:pPr>
                <a:defRPr/>
              </a:pPr>
              <a:t>11/13/2019</a:t>
            </a:fld>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fld id="{95ACE3C1-91DA-4555-B23F-25D82D369146}" type="slidenum">
              <a:rPr lang="en-GB" altLang="en-US" smtClean="0"/>
              <a:pPr/>
              <a:t>‹#›</a:t>
            </a:fld>
            <a:endParaRPr lang="en-GB" altLang="en-US"/>
          </a:p>
        </p:txBody>
      </p:sp>
    </p:spTree>
    <p:extLst>
      <p:ext uri="{BB962C8B-B14F-4D97-AF65-F5344CB8AC3E}">
        <p14:creationId xmlns:p14="http://schemas.microsoft.com/office/powerpoint/2010/main" val="105309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C4857AB-518A-4CA1-BD34-00C156E33800}" type="datetimeFigureOut">
              <a:rPr lang="en-US" smtClean="0"/>
              <a:pPr>
                <a:defRPr/>
              </a:pPr>
              <a:t>11/13/2019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9935E083-6B95-4B90-9B92-83738BACA4FA}" type="slidenum">
              <a:rPr lang="en-GB" altLang="en-US" smtClean="0"/>
              <a:pPr/>
              <a:t>‹#›</a:t>
            </a:fld>
            <a:endParaRPr lang="en-GB" altLang="en-US"/>
          </a:p>
        </p:txBody>
      </p:sp>
    </p:spTree>
    <p:extLst>
      <p:ext uri="{BB962C8B-B14F-4D97-AF65-F5344CB8AC3E}">
        <p14:creationId xmlns:p14="http://schemas.microsoft.com/office/powerpoint/2010/main" val="2056719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A2CF01BC-D33A-41FD-9A1C-2D82CDC9053D}" type="datetimeFigureOut">
              <a:rPr lang="en-US" smtClean="0"/>
              <a:pPr>
                <a:defRPr/>
              </a:pPr>
              <a:t>11/13/2019</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B019021-42B2-4FB2-84E3-95C69F044D90}" type="slidenum">
              <a:rPr lang="en-GB" altLang="en-US" smtClean="0"/>
              <a:pPr/>
              <a:t>‹#›</a:t>
            </a:fld>
            <a:endParaRPr lang="en-GB" altLang="en-US"/>
          </a:p>
        </p:txBody>
      </p:sp>
    </p:spTree>
    <p:extLst>
      <p:ext uri="{BB962C8B-B14F-4D97-AF65-F5344CB8AC3E}">
        <p14:creationId xmlns:p14="http://schemas.microsoft.com/office/powerpoint/2010/main" val="3769025026"/>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554" y="1196752"/>
            <a:ext cx="7851648" cy="1828800"/>
          </a:xfrm>
          <a:ln>
            <a:miter lim="800000"/>
            <a:headEnd/>
            <a:tailEnd/>
          </a:ln>
        </p:spPr>
        <p:txBody>
          <a:bodyPr/>
          <a:lstStyle/>
          <a:p>
            <a:pPr algn="l" eaLnBrk="1" fontAlgn="auto" hangingPunct="1">
              <a:spcAft>
                <a:spcPts val="0"/>
              </a:spcAft>
              <a:defRPr/>
            </a:pPr>
            <a:r>
              <a:rPr lang="en-GB" sz="6600" dirty="0" smtClean="0">
                <a:latin typeface="+mn-lt"/>
              </a:rPr>
              <a:t>National 5 </a:t>
            </a:r>
            <a:r>
              <a:rPr lang="en-GB" sz="6600" dirty="0">
                <a:latin typeface="+mn-lt"/>
              </a:rPr>
              <a:t>RUAE</a:t>
            </a:r>
          </a:p>
        </p:txBody>
      </p:sp>
      <p:sp>
        <p:nvSpPr>
          <p:cNvPr id="5123" name="Subtitle 2"/>
          <p:cNvSpPr>
            <a:spLocks noGrp="1"/>
          </p:cNvSpPr>
          <p:nvPr>
            <p:ph type="subTitle" idx="1"/>
          </p:nvPr>
        </p:nvSpPr>
        <p:spPr>
          <a:xfrm>
            <a:off x="547252" y="3501008"/>
            <a:ext cx="8273220" cy="1752600"/>
          </a:xfrm>
        </p:spPr>
        <p:txBody>
          <a:bodyPr/>
          <a:lstStyle/>
          <a:p>
            <a:pPr marR="0" eaLnBrk="1" hangingPunct="1"/>
            <a:r>
              <a:rPr lang="en-GB" altLang="en-US" sz="4000" b="1" dirty="0"/>
              <a:t>Sentence Structure questions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b="1" u="sng" dirty="0"/>
              <a:t>Example</a:t>
            </a:r>
          </a:p>
        </p:txBody>
      </p:sp>
      <p:sp>
        <p:nvSpPr>
          <p:cNvPr id="22531" name="Content Placeholder 2"/>
          <p:cNvSpPr>
            <a:spLocks noGrp="1"/>
          </p:cNvSpPr>
          <p:nvPr>
            <p:ph idx="1"/>
          </p:nvPr>
        </p:nvSpPr>
        <p:spPr>
          <a:xfrm>
            <a:off x="482723" y="1152982"/>
            <a:ext cx="8335762" cy="5300353"/>
          </a:xfrm>
        </p:spPr>
        <p:txBody>
          <a:bodyPr>
            <a:normAutofit lnSpcReduction="10000"/>
          </a:bodyPr>
          <a:lstStyle/>
          <a:p>
            <a:pPr>
              <a:buFont typeface="Wingdings 2" panose="05020102010507070707" pitchFamily="18" charset="2"/>
              <a:buNone/>
            </a:pPr>
            <a:endParaRPr lang="en-GB" altLang="en-US" dirty="0"/>
          </a:p>
          <a:p>
            <a:pPr>
              <a:buFont typeface="Wingdings 2" panose="05020102010507070707" pitchFamily="18" charset="2"/>
              <a:buNone/>
            </a:pPr>
            <a:r>
              <a:rPr lang="en-GB" altLang="en-US" sz="3200" i="1" dirty="0"/>
              <a:t>Changing Rooms, Tool Stories, Home Front, you know the drill: take three couples, shuffle them with an interior designer/DIY expert/measly budget, see what sticks.</a:t>
            </a:r>
          </a:p>
          <a:p>
            <a:pPr>
              <a:buFont typeface="Wingdings 2" panose="05020102010507070707" pitchFamily="18" charset="2"/>
              <a:buNone/>
            </a:pPr>
            <a:endParaRPr lang="en-GB" altLang="en-US" sz="3200" i="1" dirty="0"/>
          </a:p>
          <a:p>
            <a:pPr>
              <a:buFont typeface="Wingdings 2" panose="05020102010507070707" pitchFamily="18" charset="2"/>
              <a:buNone/>
            </a:pPr>
            <a:r>
              <a:rPr lang="en-GB" altLang="en-US" sz="3200" b="1" dirty="0">
                <a:solidFill>
                  <a:srgbClr val="FFC000"/>
                </a:solidFill>
              </a:rPr>
              <a:t>“…the drill: take…”</a:t>
            </a:r>
          </a:p>
          <a:p>
            <a:pPr>
              <a:buFont typeface="Wingdings 2" panose="05020102010507070707" pitchFamily="18" charset="2"/>
              <a:buNone/>
            </a:pPr>
            <a:r>
              <a:rPr lang="en-GB" altLang="en-US" sz="3200" b="1" dirty="0">
                <a:solidFill>
                  <a:srgbClr val="FFC000"/>
                </a:solidFill>
              </a:rPr>
              <a:t>The author has used a colon to explain the boring characteristics of home makeover shows.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6263" y="476672"/>
            <a:ext cx="8229600" cy="1143000"/>
          </a:xfrm>
        </p:spPr>
        <p:txBody>
          <a:bodyPr/>
          <a:lstStyle/>
          <a:p>
            <a:pPr eaLnBrk="1" hangingPunct="1"/>
            <a:r>
              <a:rPr lang="en-GB" altLang="en-US" b="1" u="sng" dirty="0"/>
              <a:t>Parenthesis</a:t>
            </a:r>
          </a:p>
        </p:txBody>
      </p:sp>
      <p:sp>
        <p:nvSpPr>
          <p:cNvPr id="3" name="Content Placeholder 2"/>
          <p:cNvSpPr>
            <a:spLocks noGrp="1"/>
          </p:cNvSpPr>
          <p:nvPr>
            <p:ph idx="1"/>
          </p:nvPr>
        </p:nvSpPr>
        <p:spPr>
          <a:xfrm>
            <a:off x="457200" y="1428750"/>
            <a:ext cx="8229600" cy="4895850"/>
          </a:xfrm>
        </p:spPr>
        <p:txBody>
          <a:bodyPr>
            <a:normAutofit/>
          </a:bodyPr>
          <a:lstStyle/>
          <a:p>
            <a:pPr marL="274320" indent="-274320" eaLnBrk="1" fontAlgn="auto" hangingPunct="1">
              <a:spcAft>
                <a:spcPts val="0"/>
              </a:spcAft>
              <a:buClr>
                <a:schemeClr val="accent3"/>
              </a:buClr>
              <a:buFont typeface="Wingdings 2"/>
              <a:buNone/>
              <a:defRPr/>
            </a:pPr>
            <a:endParaRPr lang="en-GB" sz="3600" dirty="0"/>
          </a:p>
          <a:p>
            <a:pPr marL="274320" indent="-274320" eaLnBrk="1" fontAlgn="auto" hangingPunct="1">
              <a:spcAft>
                <a:spcPts val="0"/>
              </a:spcAft>
              <a:buClr>
                <a:schemeClr val="accent3"/>
              </a:buClr>
              <a:buFont typeface="Wingdings 2"/>
              <a:buNone/>
              <a:defRPr/>
            </a:pPr>
            <a:r>
              <a:rPr lang="en-GB" sz="3600" dirty="0"/>
              <a:t>Used to </a:t>
            </a:r>
            <a:r>
              <a:rPr lang="en-GB" sz="3600" b="1" u="sng" dirty="0"/>
              <a:t>add extra information </a:t>
            </a:r>
            <a:r>
              <a:rPr lang="en-GB" sz="3600" dirty="0"/>
              <a:t>in the middle of a sentence that is not vital but adds to the reader’s knowledge and understanding of the author’s ideas.  </a:t>
            </a:r>
          </a:p>
          <a:p>
            <a:pPr marL="274320" indent="-274320" eaLnBrk="1" fontAlgn="auto" hangingPunct="1">
              <a:spcAft>
                <a:spcPts val="0"/>
              </a:spcAft>
              <a:buClr>
                <a:schemeClr val="accent3"/>
              </a:buClr>
              <a:buFont typeface="Wingdings 2"/>
              <a:buNone/>
              <a:defRPr/>
            </a:pPr>
            <a:endParaRPr lang="en-GB"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08720"/>
            <a:ext cx="8784976" cy="5520676"/>
          </a:xfrm>
          <a:ln>
            <a:miter lim="800000"/>
            <a:headEnd/>
            <a:tailEnd/>
          </a:ln>
        </p:spPr>
        <p:txBody>
          <a:bodyPr>
            <a:normAutofit fontScale="90000"/>
          </a:bodyPr>
          <a:lstStyle/>
          <a:p>
            <a:pPr>
              <a:defRPr/>
            </a:pPr>
            <a:r>
              <a:rPr lang="en-GB" sz="3600" b="1" dirty="0"/>
              <a:t>Parenthesis can be created using commas, dashes and brackets.</a:t>
            </a:r>
            <a:r>
              <a:rPr lang="en-GB" sz="3100" dirty="0"/>
              <a:t/>
            </a:r>
            <a:br>
              <a:rPr lang="en-GB" sz="3100" dirty="0"/>
            </a:br>
            <a:r>
              <a:rPr lang="en-GB" sz="3100" dirty="0"/>
              <a:t/>
            </a:r>
            <a:br>
              <a:rPr lang="en-GB" sz="3100" dirty="0"/>
            </a:br>
            <a:r>
              <a:rPr lang="en-GB" sz="2700" b="1" u="sng" dirty="0"/>
              <a:t>Commas</a:t>
            </a:r>
            <a:r>
              <a:rPr lang="en-GB" sz="3100" dirty="0"/>
              <a:t/>
            </a:r>
            <a:br>
              <a:rPr lang="en-GB" sz="3100" dirty="0"/>
            </a:br>
            <a:r>
              <a:rPr lang="en-GB" sz="2700" b="1" i="1" dirty="0">
                <a:solidFill>
                  <a:srgbClr val="FFC000"/>
                </a:solidFill>
              </a:rPr>
              <a:t>The oldest man in history</a:t>
            </a:r>
            <a:r>
              <a:rPr lang="en-GB" sz="2700" b="1" i="1" dirty="0">
                <a:solidFill>
                  <a:srgbClr val="FFFF00"/>
                </a:solidFill>
              </a:rPr>
              <a:t>, who was from Germany, </a:t>
            </a:r>
            <a:r>
              <a:rPr lang="en-GB" sz="2700" b="1" i="1" dirty="0">
                <a:solidFill>
                  <a:srgbClr val="FFC000"/>
                </a:solidFill>
              </a:rPr>
              <a:t>died at the age of 109.     </a:t>
            </a:r>
            <a:br>
              <a:rPr lang="en-GB" sz="2700" b="1" i="1" dirty="0">
                <a:solidFill>
                  <a:srgbClr val="FFC000"/>
                </a:solidFill>
              </a:rPr>
            </a:br>
            <a:r>
              <a:rPr lang="en-GB" sz="2700" b="1" i="1" dirty="0">
                <a:solidFill>
                  <a:srgbClr val="FFC000"/>
                </a:solidFill>
              </a:rPr>
              <a:t/>
            </a:r>
            <a:br>
              <a:rPr lang="en-GB" sz="2700" b="1" i="1" dirty="0">
                <a:solidFill>
                  <a:srgbClr val="FFC000"/>
                </a:solidFill>
              </a:rPr>
            </a:br>
            <a:r>
              <a:rPr lang="en-GB" sz="2700" b="1" u="sng" dirty="0">
                <a:solidFill>
                  <a:schemeClr val="tx1"/>
                </a:solidFill>
              </a:rPr>
              <a:t>Dashes</a:t>
            </a:r>
            <a:r>
              <a:rPr lang="en-GB" sz="2700" b="1" i="1" dirty="0">
                <a:solidFill>
                  <a:srgbClr val="FFC000"/>
                </a:solidFill>
              </a:rPr>
              <a:t/>
            </a:r>
            <a:br>
              <a:rPr lang="en-GB" sz="2700" b="1" i="1" dirty="0">
                <a:solidFill>
                  <a:srgbClr val="FFC000"/>
                </a:solidFill>
              </a:rPr>
            </a:br>
            <a:r>
              <a:rPr lang="en-GB" sz="2700" b="1" i="1" dirty="0">
                <a:solidFill>
                  <a:srgbClr val="FFC000"/>
                </a:solidFill>
              </a:rPr>
              <a:t>The oldest man in history</a:t>
            </a:r>
            <a:r>
              <a:rPr lang="en-GB" sz="2700" b="1" i="1" dirty="0">
                <a:solidFill>
                  <a:srgbClr val="FFFF00"/>
                </a:solidFill>
              </a:rPr>
              <a:t>-who was from Germany-</a:t>
            </a:r>
            <a:r>
              <a:rPr lang="en-GB" sz="2700" b="1" i="1" dirty="0">
                <a:solidFill>
                  <a:srgbClr val="FFC000"/>
                </a:solidFill>
              </a:rPr>
              <a:t>died at the age of 109.            </a:t>
            </a:r>
            <a:br>
              <a:rPr lang="en-GB" sz="2700" b="1" i="1" dirty="0">
                <a:solidFill>
                  <a:srgbClr val="FFC000"/>
                </a:solidFill>
              </a:rPr>
            </a:br>
            <a:r>
              <a:rPr lang="en-GB" sz="2700" b="1" i="1" dirty="0">
                <a:solidFill>
                  <a:srgbClr val="FFC000"/>
                </a:solidFill>
              </a:rPr>
              <a:t/>
            </a:r>
            <a:br>
              <a:rPr lang="en-GB" sz="2700" b="1" i="1" dirty="0">
                <a:solidFill>
                  <a:srgbClr val="FFC000"/>
                </a:solidFill>
              </a:rPr>
            </a:br>
            <a:r>
              <a:rPr lang="en-GB" sz="2700" b="1" u="sng" dirty="0">
                <a:solidFill>
                  <a:schemeClr val="tx1"/>
                </a:solidFill>
              </a:rPr>
              <a:t>Brackets</a:t>
            </a:r>
            <a:r>
              <a:rPr lang="en-GB" sz="2700" b="1" i="1" dirty="0">
                <a:solidFill>
                  <a:srgbClr val="FFC000"/>
                </a:solidFill>
              </a:rPr>
              <a:t/>
            </a:r>
            <a:br>
              <a:rPr lang="en-GB" sz="2700" b="1" i="1" dirty="0">
                <a:solidFill>
                  <a:srgbClr val="FFC000"/>
                </a:solidFill>
              </a:rPr>
            </a:br>
            <a:r>
              <a:rPr lang="en-GB" sz="2700" b="1" i="1" dirty="0">
                <a:solidFill>
                  <a:srgbClr val="FFC000"/>
                </a:solidFill>
              </a:rPr>
              <a:t>The oldest man in history </a:t>
            </a:r>
            <a:r>
              <a:rPr lang="en-GB" sz="2700" b="1" i="1" dirty="0">
                <a:solidFill>
                  <a:srgbClr val="FFFF00"/>
                </a:solidFill>
              </a:rPr>
              <a:t>(who was from Germany) </a:t>
            </a:r>
            <a:r>
              <a:rPr lang="en-GB" sz="2700" b="1" i="1" dirty="0">
                <a:solidFill>
                  <a:srgbClr val="FFC000"/>
                </a:solidFill>
              </a:rPr>
              <a:t>died at the age of 109.           </a:t>
            </a:r>
            <a:br>
              <a:rPr lang="en-GB" sz="2700" b="1" i="1" dirty="0">
                <a:solidFill>
                  <a:srgbClr val="FFC000"/>
                </a:solidFill>
              </a:rPr>
            </a:br>
            <a:r>
              <a:rPr lang="en-GB" sz="2700" kern="50" dirty="0">
                <a:solidFill>
                  <a:schemeClr val="tx1"/>
                </a:solidFill>
                <a:ea typeface="ImprintMT"/>
                <a:cs typeface="ImprintMT"/>
              </a:rPr>
              <a:t/>
            </a:r>
            <a:br>
              <a:rPr lang="en-GB" sz="2700" kern="50" dirty="0">
                <a:solidFill>
                  <a:schemeClr val="tx1"/>
                </a:solidFill>
                <a:ea typeface="ImprintMT"/>
                <a:cs typeface="ImprintMT"/>
              </a:rPr>
            </a:br>
            <a:r>
              <a:rPr lang="en-GB" sz="2700" kern="50" dirty="0">
                <a:solidFill>
                  <a:schemeClr val="tx1"/>
                </a:solidFill>
                <a:ea typeface="ImprintMT"/>
                <a:cs typeface="ImprintMT"/>
              </a:rPr>
              <a:t/>
            </a:r>
            <a:br>
              <a:rPr lang="en-GB" sz="2700" kern="50" dirty="0">
                <a:solidFill>
                  <a:schemeClr val="tx1"/>
                </a:solidFill>
                <a:ea typeface="ImprintMT"/>
                <a:cs typeface="ImprintMT"/>
              </a:rPr>
            </a:br>
            <a:endParaRPr lang="en-GB" sz="27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sp>
        <p:nvSpPr>
          <p:cNvPr id="4" name="Content Placeholder 3"/>
          <p:cNvSpPr>
            <a:spLocks noGrp="1"/>
          </p:cNvSpPr>
          <p:nvPr>
            <p:ph idx="1"/>
          </p:nvPr>
        </p:nvSpPr>
        <p:spPr>
          <a:xfrm>
            <a:off x="484710" y="2204864"/>
            <a:ext cx="7831706" cy="4195481"/>
          </a:xfrm>
        </p:spPr>
        <p:txBody>
          <a:bodyPr>
            <a:normAutofit/>
          </a:bodyPr>
          <a:lstStyle/>
          <a:p>
            <a:pPr marL="0" indent="0">
              <a:buNone/>
            </a:pPr>
            <a:r>
              <a:rPr lang="en-GB" sz="3200" b="1" dirty="0"/>
              <a:t>NB.</a:t>
            </a:r>
          </a:p>
          <a:p>
            <a:pPr marL="0" indent="0">
              <a:buNone/>
            </a:pPr>
            <a:endParaRPr lang="en-GB" sz="3200" b="1" dirty="0"/>
          </a:p>
          <a:p>
            <a:pPr marL="0" indent="0">
              <a:buNone/>
            </a:pPr>
            <a:r>
              <a:rPr lang="en-GB" sz="3200" b="1" dirty="0"/>
              <a:t>When writing about parenthesis, you must make sure that you summarise the information inside the parenthesis using your own words!</a:t>
            </a:r>
          </a:p>
        </p:txBody>
      </p:sp>
    </p:spTree>
    <p:extLst>
      <p:ext uri="{BB962C8B-B14F-4D97-AF65-F5344CB8AC3E}">
        <p14:creationId xmlns:p14="http://schemas.microsoft.com/office/powerpoint/2010/main" val="3824044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b="1" u="sng"/>
              <a:t>Example</a:t>
            </a:r>
          </a:p>
        </p:txBody>
      </p:sp>
      <p:sp>
        <p:nvSpPr>
          <p:cNvPr id="35843" name="Content Placeholder 2"/>
          <p:cNvSpPr>
            <a:spLocks noGrp="1"/>
          </p:cNvSpPr>
          <p:nvPr>
            <p:ph idx="1"/>
          </p:nvPr>
        </p:nvSpPr>
        <p:spPr>
          <a:xfrm>
            <a:off x="251520" y="1556792"/>
            <a:ext cx="8568952" cy="4752528"/>
          </a:xfrm>
        </p:spPr>
        <p:txBody>
          <a:bodyPr>
            <a:normAutofit fontScale="92500" lnSpcReduction="10000"/>
          </a:bodyPr>
          <a:lstStyle/>
          <a:p>
            <a:pPr>
              <a:buFont typeface="Wingdings 2" panose="05020102010507070707" pitchFamily="18" charset="2"/>
              <a:buNone/>
            </a:pPr>
            <a:endParaRPr lang="en-GB" altLang="en-US" dirty="0"/>
          </a:p>
          <a:p>
            <a:pPr>
              <a:buFont typeface="Wingdings 2" panose="05020102010507070707" pitchFamily="18" charset="2"/>
              <a:buNone/>
            </a:pPr>
            <a:r>
              <a:rPr lang="en-GB" altLang="en-US" sz="2800" i="1" dirty="0"/>
              <a:t>Climate change deniers- of whom there seems to be more and more every day- are experts at wilfully ignoring scientific fact if it contradicts their own biased opinions. </a:t>
            </a:r>
            <a:endParaRPr lang="en-GB" altLang="en-US" sz="2800" dirty="0"/>
          </a:p>
          <a:p>
            <a:pPr>
              <a:buFont typeface="Wingdings 2" panose="05020102010507070707" pitchFamily="18" charset="2"/>
              <a:buNone/>
            </a:pPr>
            <a:endParaRPr lang="en-GB" altLang="en-US" sz="2800" dirty="0"/>
          </a:p>
          <a:p>
            <a:pPr>
              <a:buFont typeface="Wingdings 2" panose="05020102010507070707" pitchFamily="18" charset="2"/>
              <a:buNone/>
            </a:pPr>
            <a:r>
              <a:rPr lang="en-GB" altLang="en-US" sz="2800" b="1" dirty="0">
                <a:solidFill>
                  <a:srgbClr val="FFC000"/>
                </a:solidFill>
              </a:rPr>
              <a:t>“-of whom there seems to be…-”</a:t>
            </a:r>
          </a:p>
          <a:p>
            <a:pPr>
              <a:buFont typeface="Wingdings 2" panose="05020102010507070707" pitchFamily="18" charset="2"/>
              <a:buNone/>
            </a:pPr>
            <a:r>
              <a:rPr lang="en-GB" altLang="en-US" sz="2800" b="1" dirty="0">
                <a:solidFill>
                  <a:srgbClr val="FFC000"/>
                </a:solidFill>
              </a:rPr>
              <a:t>The author has used parenthesis to add extra information to suggest that the number of people who deny that climate change is happening is growing all the time. </a:t>
            </a:r>
          </a:p>
          <a:p>
            <a:pPr>
              <a:buFont typeface="Wingdings 2" panose="05020102010507070707" pitchFamily="18" charset="2"/>
              <a:buNone/>
            </a:pPr>
            <a:endParaRPr lang="en-GB" altLang="en-US"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altLang="en-US" sz="4800" b="1" dirty="0"/>
              <a:t>Single Dash       </a:t>
            </a:r>
            <a:r>
              <a:rPr lang="en-GB" altLang="en-US" sz="11500" b="1" dirty="0"/>
              <a:t>-</a:t>
            </a:r>
          </a:p>
        </p:txBody>
      </p:sp>
      <p:sp>
        <p:nvSpPr>
          <p:cNvPr id="36867" name="Content Placeholder 2"/>
          <p:cNvSpPr>
            <a:spLocks noGrp="1"/>
          </p:cNvSpPr>
          <p:nvPr>
            <p:ph idx="1"/>
          </p:nvPr>
        </p:nvSpPr>
        <p:spPr>
          <a:xfrm>
            <a:off x="456011" y="2852937"/>
            <a:ext cx="7287834" cy="2880320"/>
          </a:xfrm>
        </p:spPr>
        <p:txBody>
          <a:bodyPr/>
          <a:lstStyle/>
          <a:p>
            <a:endParaRPr lang="en-GB" altLang="en-US" dirty="0"/>
          </a:p>
          <a:p>
            <a:r>
              <a:rPr lang="en-GB" altLang="en-US" sz="3600" dirty="0"/>
              <a:t>Used to add extra information or an explanation at the end of a sentence.</a:t>
            </a:r>
          </a:p>
          <a:p>
            <a:endParaRPr lang="en-GB" altLang="en-US" sz="3600" dirty="0"/>
          </a:p>
          <a:p>
            <a:endParaRPr lang="en-GB"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84710" y="1988840"/>
            <a:ext cx="7903714" cy="4195481"/>
          </a:xfrm>
        </p:spPr>
        <p:txBody>
          <a:bodyPr>
            <a:normAutofit/>
          </a:bodyPr>
          <a:lstStyle/>
          <a:p>
            <a:pPr marL="0" indent="0">
              <a:buNone/>
            </a:pPr>
            <a:r>
              <a:rPr lang="en-GB" sz="3200" b="1" dirty="0"/>
              <a:t>NB:</a:t>
            </a:r>
          </a:p>
          <a:p>
            <a:pPr marL="0" indent="0">
              <a:buNone/>
            </a:pPr>
            <a:endParaRPr lang="en-GB" sz="3200" b="1" dirty="0"/>
          </a:p>
          <a:p>
            <a:pPr marL="0" indent="0">
              <a:buNone/>
            </a:pPr>
            <a:r>
              <a:rPr lang="en-GB" sz="3200" b="1" dirty="0"/>
              <a:t>When writing about a single dash, you must make sure that you paraphrase the information at the end of the sentence using your own words. </a:t>
            </a:r>
          </a:p>
        </p:txBody>
      </p:sp>
    </p:spTree>
    <p:extLst>
      <p:ext uri="{BB962C8B-B14F-4D97-AF65-F5344CB8AC3E}">
        <p14:creationId xmlns:p14="http://schemas.microsoft.com/office/powerpoint/2010/main" val="3894250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n-GB" altLang="en-US" b="1" u="sng" dirty="0"/>
              <a:t>Example</a:t>
            </a:r>
          </a:p>
        </p:txBody>
      </p:sp>
      <p:sp>
        <p:nvSpPr>
          <p:cNvPr id="38915" name="Rectangle 3"/>
          <p:cNvSpPr>
            <a:spLocks noGrp="1"/>
          </p:cNvSpPr>
          <p:nvPr>
            <p:ph idx="1"/>
          </p:nvPr>
        </p:nvSpPr>
        <p:spPr>
          <a:xfrm>
            <a:off x="515880" y="1556792"/>
            <a:ext cx="7944551" cy="4824536"/>
          </a:xfrm>
        </p:spPr>
        <p:txBody>
          <a:bodyPr>
            <a:normAutofit/>
          </a:bodyPr>
          <a:lstStyle/>
          <a:p>
            <a:pPr>
              <a:buFont typeface="Wingdings 2" panose="05020102010507070707" pitchFamily="18" charset="2"/>
              <a:buNone/>
            </a:pPr>
            <a:endParaRPr lang="en-GB" altLang="en-US" dirty="0"/>
          </a:p>
          <a:p>
            <a:pPr>
              <a:buFont typeface="Wingdings 2" panose="05020102010507070707" pitchFamily="18" charset="2"/>
              <a:buNone/>
            </a:pPr>
            <a:r>
              <a:rPr lang="en-GB" altLang="en-US" sz="2800" i="1" dirty="0"/>
              <a:t>As soon as we saw it we wanted to live there- it was as though the villa had been standing there waiting for our arrival.</a:t>
            </a:r>
          </a:p>
          <a:p>
            <a:pPr>
              <a:buFont typeface="Wingdings 2" panose="05020102010507070707" pitchFamily="18" charset="2"/>
              <a:buNone/>
            </a:pPr>
            <a:endParaRPr lang="en-GB" altLang="en-US" sz="2800" i="1" dirty="0">
              <a:solidFill>
                <a:srgbClr val="FFC000"/>
              </a:solidFill>
            </a:endParaRPr>
          </a:p>
          <a:p>
            <a:pPr>
              <a:buFont typeface="Wingdings 2" panose="05020102010507070707" pitchFamily="18" charset="2"/>
              <a:buNone/>
            </a:pPr>
            <a:r>
              <a:rPr lang="en-GB" altLang="en-US" sz="2800" b="1" dirty="0">
                <a:solidFill>
                  <a:srgbClr val="FFC000"/>
                </a:solidFill>
              </a:rPr>
              <a:t>“…-it was as though”</a:t>
            </a:r>
          </a:p>
          <a:p>
            <a:pPr>
              <a:buFont typeface="Wingdings 2" panose="05020102010507070707" pitchFamily="18" charset="2"/>
              <a:buNone/>
            </a:pPr>
            <a:r>
              <a:rPr lang="en-GB" altLang="en-US" sz="2800" b="1" dirty="0">
                <a:solidFill>
                  <a:srgbClr val="FFC000"/>
                </a:solidFill>
              </a:rPr>
              <a:t>The author has used a single dash to explain that, on first sight, they were immediately drawn to the villa and felt that it was a perfect fit for them.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a:t>
            </a:r>
          </a:p>
        </p:txBody>
      </p:sp>
      <p:sp>
        <p:nvSpPr>
          <p:cNvPr id="39938" name="Rectangle 3"/>
          <p:cNvSpPr>
            <a:spLocks noGrp="1"/>
          </p:cNvSpPr>
          <p:nvPr>
            <p:ph idx="1"/>
          </p:nvPr>
        </p:nvSpPr>
        <p:spPr>
          <a:xfrm>
            <a:off x="323528" y="1340768"/>
            <a:ext cx="8424936" cy="5256584"/>
          </a:xfrm>
        </p:spPr>
        <p:txBody>
          <a:bodyPr>
            <a:normAutofit fontScale="92500" lnSpcReduction="20000"/>
          </a:bodyPr>
          <a:lstStyle/>
          <a:p>
            <a:pPr>
              <a:buFont typeface="Wingdings 2" panose="05020102010507070707" pitchFamily="18" charset="2"/>
              <a:buNone/>
            </a:pPr>
            <a:endParaRPr lang="en-GB" altLang="en-US" dirty="0"/>
          </a:p>
          <a:p>
            <a:pPr>
              <a:buFont typeface="Wingdings 2" panose="05020102010507070707" pitchFamily="18" charset="2"/>
              <a:buNone/>
            </a:pPr>
            <a:r>
              <a:rPr lang="en-GB" altLang="en-US" sz="2800" i="1" dirty="0"/>
              <a:t>At this time passed all the characters of the Spanish streets: the dark veiled women hurrying home from the priest; the Civil Guard whom nobody greets; gold-skinned sailors and strutting carters; goat-faced ruffians down from the hills; and old men with the hollow eyes of hermits- their skin stretched thin on chill, ascetic bones. </a:t>
            </a:r>
          </a:p>
          <a:p>
            <a:pPr>
              <a:buFont typeface="Wingdings 2" panose="05020102010507070707" pitchFamily="18" charset="2"/>
              <a:buNone/>
            </a:pPr>
            <a:endParaRPr lang="en-GB" altLang="en-US" sz="2800" i="1" dirty="0"/>
          </a:p>
          <a:p>
            <a:pPr>
              <a:buFont typeface="Wingdings 2" panose="05020102010507070707" pitchFamily="18" charset="2"/>
              <a:buNone/>
            </a:pPr>
            <a:r>
              <a:rPr lang="en-GB" altLang="en-US" sz="2800" b="1" dirty="0">
                <a:solidFill>
                  <a:srgbClr val="FFC000"/>
                </a:solidFill>
              </a:rPr>
              <a:t>“…-their skin stretched”</a:t>
            </a:r>
          </a:p>
          <a:p>
            <a:pPr>
              <a:buFont typeface="Wingdings 2" panose="05020102010507070707" pitchFamily="18" charset="2"/>
              <a:buNone/>
            </a:pPr>
            <a:r>
              <a:rPr lang="en-GB" altLang="en-US" sz="2800" b="1" dirty="0">
                <a:solidFill>
                  <a:srgbClr val="FFC000"/>
                </a:solidFill>
              </a:rPr>
              <a:t>The author has used a single dash to add an extra piece of description which helps to effectively convey the unattractive appearance of the old men’s faces.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GB" altLang="en-US" sz="4800" b="1" dirty="0"/>
              <a:t>Inverted Commas  “   ”</a:t>
            </a:r>
          </a:p>
        </p:txBody>
      </p:sp>
      <p:sp>
        <p:nvSpPr>
          <p:cNvPr id="40963" name="Content Placeholder 2"/>
          <p:cNvSpPr>
            <a:spLocks noGrp="1"/>
          </p:cNvSpPr>
          <p:nvPr>
            <p:ph idx="1"/>
          </p:nvPr>
        </p:nvSpPr>
        <p:spPr>
          <a:xfrm>
            <a:off x="827700" y="2052925"/>
            <a:ext cx="7416708" cy="4195481"/>
          </a:xfrm>
        </p:spPr>
        <p:txBody>
          <a:bodyPr/>
          <a:lstStyle/>
          <a:p>
            <a:endParaRPr lang="en-GB" altLang="en-US" dirty="0"/>
          </a:p>
          <a:p>
            <a:r>
              <a:rPr lang="en-GB" altLang="en-US" sz="3200" dirty="0"/>
              <a:t>To show that someone is speaking (dialogue).</a:t>
            </a:r>
          </a:p>
          <a:p>
            <a:pPr marL="0" indent="0">
              <a:buNone/>
            </a:pPr>
            <a:r>
              <a:rPr lang="en-GB" altLang="en-US" sz="3200" b="1" dirty="0"/>
              <a:t>OR</a:t>
            </a:r>
          </a:p>
          <a:p>
            <a:r>
              <a:rPr lang="en-GB" altLang="en-US" sz="3200" dirty="0"/>
              <a:t>To suggest that something is not genuine (that something is only “so-called”).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p:cNvSpPr>
          <p:nvPr>
            <p:ph idx="1"/>
          </p:nvPr>
        </p:nvSpPr>
        <p:spPr>
          <a:xfrm>
            <a:off x="484710" y="1853249"/>
            <a:ext cx="8047730" cy="4168040"/>
          </a:xfrm>
        </p:spPr>
        <p:txBody>
          <a:bodyPr/>
          <a:lstStyle/>
          <a:p>
            <a:pPr>
              <a:buFont typeface="Wingdings 2" panose="05020102010507070707" pitchFamily="18" charset="2"/>
              <a:buNone/>
            </a:pPr>
            <a:r>
              <a:rPr lang="en-GB" altLang="en-US" sz="4000" b="1" dirty="0"/>
              <a:t>In sentence structure questions,  you have to explain </a:t>
            </a:r>
            <a:r>
              <a:rPr lang="en-GB" altLang="en-US" sz="4000" b="1" u="sng" dirty="0"/>
              <a:t>how</a:t>
            </a:r>
            <a:r>
              <a:rPr lang="en-GB" altLang="en-US" sz="4000" b="1" dirty="0"/>
              <a:t> the author has used sentence structure to help convey his/her ideas.</a:t>
            </a:r>
            <a:endParaRPr lang="en-US" altLang="en-US" sz="40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888050"/>
          </a:xfrm>
        </p:spPr>
        <p:txBody>
          <a:bodyPr/>
          <a:lstStyle/>
          <a:p>
            <a:r>
              <a:rPr lang="en-GB" b="1" u="sng" dirty="0"/>
              <a:t>Example </a:t>
            </a:r>
          </a:p>
        </p:txBody>
      </p:sp>
      <p:sp>
        <p:nvSpPr>
          <p:cNvPr id="43010" name="Rectangle 3"/>
          <p:cNvSpPr>
            <a:spLocks noGrp="1"/>
          </p:cNvSpPr>
          <p:nvPr>
            <p:ph idx="1"/>
          </p:nvPr>
        </p:nvSpPr>
        <p:spPr>
          <a:xfrm>
            <a:off x="484710" y="1340768"/>
            <a:ext cx="8407770" cy="5256584"/>
          </a:xfrm>
        </p:spPr>
        <p:txBody>
          <a:bodyPr>
            <a:normAutofit fontScale="92500" lnSpcReduction="10000"/>
          </a:bodyPr>
          <a:lstStyle/>
          <a:p>
            <a:pPr>
              <a:lnSpc>
                <a:spcPct val="90000"/>
              </a:lnSpc>
              <a:buFont typeface="Wingdings 2" panose="05020102010507070707" pitchFamily="18" charset="2"/>
              <a:buNone/>
            </a:pPr>
            <a:r>
              <a:rPr lang="en-GB" altLang="en-US" sz="2800" i="1" dirty="0"/>
              <a:t>Rangers fans are never shy about reminding rival fans that they are the most successful club in the world when it comes to winning domestic trophies. However, they are quick to gloss over the fact that they “won” many of their titles during an era of financial mismanagement and corruption, cheating the </a:t>
            </a:r>
            <a:r>
              <a:rPr lang="en-GB" altLang="en-US" sz="2800" i="1" dirty="0" smtClean="0"/>
              <a:t>taxpayer </a:t>
            </a:r>
            <a:r>
              <a:rPr lang="en-GB" altLang="en-US" sz="2800" i="1" dirty="0"/>
              <a:t>out of millions of pounds. </a:t>
            </a:r>
          </a:p>
          <a:p>
            <a:pPr>
              <a:lnSpc>
                <a:spcPct val="90000"/>
              </a:lnSpc>
              <a:buFont typeface="Wingdings 2" panose="05020102010507070707" pitchFamily="18" charset="2"/>
              <a:buNone/>
            </a:pPr>
            <a:endParaRPr lang="en-GB" altLang="en-US" sz="2800" dirty="0"/>
          </a:p>
          <a:p>
            <a:pPr>
              <a:lnSpc>
                <a:spcPct val="90000"/>
              </a:lnSpc>
              <a:buFont typeface="Wingdings 2" panose="05020102010507070707" pitchFamily="18" charset="2"/>
              <a:buNone/>
            </a:pPr>
            <a:r>
              <a:rPr lang="en-GB" altLang="en-US" sz="2800" b="1" dirty="0">
                <a:solidFill>
                  <a:srgbClr val="FFC000"/>
                </a:solidFill>
              </a:rPr>
              <a:t>The author has used inverted commas around the word “won”.</a:t>
            </a:r>
          </a:p>
          <a:p>
            <a:pPr>
              <a:lnSpc>
                <a:spcPct val="90000"/>
              </a:lnSpc>
              <a:buFont typeface="Wingdings 2" panose="05020102010507070707" pitchFamily="18" charset="2"/>
              <a:buNone/>
            </a:pPr>
            <a:r>
              <a:rPr lang="en-GB" altLang="en-US" sz="2800" b="1" dirty="0">
                <a:solidFill>
                  <a:srgbClr val="FFC000"/>
                </a:solidFill>
              </a:rPr>
              <a:t>This emphasises his belief that Rangers were not genuinely champions and did not deserve their trophies due to their </a:t>
            </a:r>
            <a:r>
              <a:rPr lang="en-GB" altLang="en-US" sz="2800" b="1" dirty="0" smtClean="0">
                <a:solidFill>
                  <a:srgbClr val="FFC000"/>
                </a:solidFill>
              </a:rPr>
              <a:t>financial dishonesty.</a:t>
            </a:r>
            <a:r>
              <a:rPr lang="en-GB" altLang="en-US" sz="2800" dirty="0" smtClean="0">
                <a:solidFill>
                  <a:srgbClr val="FFC000"/>
                </a:solidFill>
              </a:rPr>
              <a:t> </a:t>
            </a:r>
            <a:endParaRPr lang="en-GB" altLang="en-US" sz="2800" dirty="0">
              <a:solidFill>
                <a:srgbClr val="FFC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68313" y="404813"/>
            <a:ext cx="8229600" cy="1143000"/>
          </a:xfrm>
        </p:spPr>
        <p:txBody>
          <a:bodyPr/>
          <a:lstStyle/>
          <a:p>
            <a:r>
              <a:rPr lang="en-GB" altLang="en-US" b="1" u="sng"/>
              <a:t>Rhetorical question</a:t>
            </a:r>
          </a:p>
        </p:txBody>
      </p:sp>
      <p:sp>
        <p:nvSpPr>
          <p:cNvPr id="47107" name="Content Placeholder 2"/>
          <p:cNvSpPr>
            <a:spLocks noGrp="1"/>
          </p:cNvSpPr>
          <p:nvPr>
            <p:ph idx="1"/>
          </p:nvPr>
        </p:nvSpPr>
        <p:spPr/>
        <p:txBody>
          <a:bodyPr>
            <a:normAutofit fontScale="85000" lnSpcReduction="10000"/>
          </a:bodyPr>
          <a:lstStyle/>
          <a:p>
            <a:r>
              <a:rPr lang="en-GB" altLang="en-US" sz="3200"/>
              <a:t>Gets the reader involved and engaged in the author’s argument.</a:t>
            </a:r>
          </a:p>
          <a:p>
            <a:pPr>
              <a:buFont typeface="Wingdings 2" panose="05020102010507070707" pitchFamily="18" charset="2"/>
              <a:buNone/>
            </a:pPr>
            <a:endParaRPr lang="en-GB" altLang="en-US" sz="3200"/>
          </a:p>
          <a:p>
            <a:r>
              <a:rPr lang="en-GB" altLang="en-US" sz="3200"/>
              <a:t>Encourages the reader to think about what is being said and to agree with the author. </a:t>
            </a:r>
          </a:p>
          <a:p>
            <a:endParaRPr lang="en-GB" altLang="en-US" sz="3200"/>
          </a:p>
          <a:p>
            <a:pPr eaLnBrk="1" hangingPunct="1"/>
            <a:r>
              <a:rPr lang="en-GB" altLang="en-US" sz="3200"/>
              <a:t>Help the author to make a point or put across their argument.</a:t>
            </a:r>
          </a:p>
          <a:p>
            <a:endParaRPr lang="en-GB" altLang="en-US" sz="32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a:t>
            </a:r>
          </a:p>
        </p:txBody>
      </p:sp>
      <p:sp>
        <p:nvSpPr>
          <p:cNvPr id="49154" name="Content Placeholder 2"/>
          <p:cNvSpPr>
            <a:spLocks noGrp="1"/>
          </p:cNvSpPr>
          <p:nvPr>
            <p:ph idx="1"/>
          </p:nvPr>
        </p:nvSpPr>
        <p:spPr>
          <a:xfrm>
            <a:off x="458620" y="1484784"/>
            <a:ext cx="8361851" cy="5040560"/>
          </a:xfrm>
        </p:spPr>
        <p:txBody>
          <a:bodyPr>
            <a:normAutofit fontScale="92500" lnSpcReduction="20000"/>
          </a:bodyPr>
          <a:lstStyle/>
          <a:p>
            <a:pPr>
              <a:buFont typeface="Wingdings 2" panose="05020102010507070707" pitchFamily="18" charset="2"/>
              <a:buNone/>
            </a:pPr>
            <a:endParaRPr lang="en-GB" altLang="en-US" dirty="0"/>
          </a:p>
          <a:p>
            <a:pPr>
              <a:buFont typeface="Wingdings 2" panose="05020102010507070707" pitchFamily="18" charset="2"/>
              <a:buNone/>
            </a:pPr>
            <a:r>
              <a:rPr lang="en-GB" altLang="en-US" sz="2800" i="1" dirty="0"/>
              <a:t>What kind of sick and twisted creature would imprison a defenceless and innocent animal in a zoo? There is simply no defence for this barbarity. Human beings do not have a right to abduct these majestic animals from their natural habitat and then lock them up for our own amusement. </a:t>
            </a:r>
          </a:p>
          <a:p>
            <a:pPr>
              <a:buFont typeface="Wingdings 2" panose="05020102010507070707" pitchFamily="18" charset="2"/>
              <a:buNone/>
            </a:pPr>
            <a:endParaRPr lang="en-GB" altLang="en-US" sz="2800" i="1" dirty="0"/>
          </a:p>
          <a:p>
            <a:pPr>
              <a:buFont typeface="Wingdings 2" panose="05020102010507070707" pitchFamily="18" charset="2"/>
              <a:buNone/>
            </a:pPr>
            <a:r>
              <a:rPr lang="en-GB" altLang="en-US" sz="2800" b="1" dirty="0">
                <a:solidFill>
                  <a:srgbClr val="FFC000"/>
                </a:solidFill>
              </a:rPr>
              <a:t>The author has used a rhetorical question.</a:t>
            </a:r>
          </a:p>
          <a:p>
            <a:pPr>
              <a:buFont typeface="Wingdings 2" panose="05020102010507070707" pitchFamily="18" charset="2"/>
              <a:buNone/>
            </a:pPr>
            <a:r>
              <a:rPr lang="en-GB" altLang="en-US" sz="2800" b="1" dirty="0">
                <a:solidFill>
                  <a:srgbClr val="FFC000"/>
                </a:solidFill>
              </a:rPr>
              <a:t>“What kind...in a zoo?”</a:t>
            </a:r>
          </a:p>
          <a:p>
            <a:pPr>
              <a:buFont typeface="Wingdings 2" panose="05020102010507070707" pitchFamily="18" charset="2"/>
              <a:buNone/>
            </a:pPr>
            <a:r>
              <a:rPr lang="en-GB" altLang="en-US" sz="2800" b="1" dirty="0">
                <a:solidFill>
                  <a:srgbClr val="FFC000"/>
                </a:solidFill>
              </a:rPr>
              <a:t>This gets the reader involved in and think about the author’s argument and encourages the reader to agree with his opinion that zoos are cruel.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23528" y="404664"/>
            <a:ext cx="8229600" cy="1143000"/>
          </a:xfrm>
        </p:spPr>
        <p:txBody>
          <a:bodyPr/>
          <a:lstStyle/>
          <a:p>
            <a:pPr eaLnBrk="1" hangingPunct="1"/>
            <a:r>
              <a:rPr lang="en-GB" altLang="en-US" b="1" dirty="0"/>
              <a:t>2. Short Sentences</a:t>
            </a:r>
          </a:p>
        </p:txBody>
      </p:sp>
      <p:sp>
        <p:nvSpPr>
          <p:cNvPr id="50179" name="Content Placeholder 2"/>
          <p:cNvSpPr>
            <a:spLocks noGrp="1"/>
          </p:cNvSpPr>
          <p:nvPr>
            <p:ph idx="1"/>
          </p:nvPr>
        </p:nvSpPr>
        <p:spPr>
          <a:xfrm>
            <a:off x="457200" y="1071563"/>
            <a:ext cx="8229600" cy="5253037"/>
          </a:xfrm>
        </p:spPr>
        <p:txBody>
          <a:bodyPr/>
          <a:lstStyle/>
          <a:p>
            <a:pPr eaLnBrk="1" hangingPunct="1">
              <a:buFont typeface="Wingdings 2" panose="05020102010507070707" pitchFamily="18" charset="2"/>
              <a:buNone/>
            </a:pPr>
            <a:endParaRPr lang="en-GB" altLang="en-US" dirty="0"/>
          </a:p>
          <a:p>
            <a:pPr eaLnBrk="1" hangingPunct="1">
              <a:buFont typeface="Wingdings 2" panose="05020102010507070707" pitchFamily="18" charset="2"/>
              <a:buNone/>
            </a:pPr>
            <a:r>
              <a:rPr lang="en-GB" altLang="en-US" sz="2800" b="1" u="sng" dirty="0"/>
              <a:t>Why are they used?</a:t>
            </a:r>
          </a:p>
          <a:p>
            <a:pPr eaLnBrk="1" hangingPunct="1">
              <a:buFont typeface="Wingdings 2" panose="05020102010507070707" pitchFamily="18" charset="2"/>
              <a:buNone/>
            </a:pPr>
            <a:endParaRPr lang="en-GB" altLang="en-US" sz="2800" dirty="0"/>
          </a:p>
          <a:p>
            <a:pPr eaLnBrk="1" hangingPunct="1"/>
            <a:r>
              <a:rPr lang="en-GB" altLang="en-US" sz="2800" dirty="0"/>
              <a:t>To emphasise a point.</a:t>
            </a:r>
          </a:p>
          <a:p>
            <a:pPr eaLnBrk="1" hangingPunct="1"/>
            <a:endParaRPr lang="en-GB" altLang="en-US" sz="2800" dirty="0"/>
          </a:p>
          <a:p>
            <a:pPr eaLnBrk="1" hangingPunct="1"/>
            <a:r>
              <a:rPr lang="en-GB" altLang="en-US" sz="2800" dirty="0"/>
              <a:t>To give impact to what is being said.</a:t>
            </a:r>
          </a:p>
          <a:p>
            <a:pPr eaLnBrk="1" hangingPunct="1"/>
            <a:endParaRPr lang="en-GB" alt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a:t>
            </a:r>
          </a:p>
        </p:txBody>
      </p:sp>
      <p:sp>
        <p:nvSpPr>
          <p:cNvPr id="52226" name="Content Placeholder 2"/>
          <p:cNvSpPr>
            <a:spLocks noGrp="1"/>
          </p:cNvSpPr>
          <p:nvPr>
            <p:ph idx="1"/>
          </p:nvPr>
        </p:nvSpPr>
        <p:spPr>
          <a:xfrm>
            <a:off x="484710" y="1556792"/>
            <a:ext cx="8191746" cy="4896544"/>
          </a:xfrm>
        </p:spPr>
        <p:txBody>
          <a:bodyPr>
            <a:normAutofit fontScale="92500" lnSpcReduction="10000"/>
          </a:bodyPr>
          <a:lstStyle/>
          <a:p>
            <a:pPr>
              <a:buFont typeface="Wingdings 2" panose="05020102010507070707" pitchFamily="18" charset="2"/>
              <a:buNone/>
            </a:pPr>
            <a:endParaRPr lang="en-GB" altLang="en-US" dirty="0"/>
          </a:p>
          <a:p>
            <a:pPr>
              <a:buFont typeface="Wingdings 2" panose="05020102010507070707" pitchFamily="18" charset="2"/>
              <a:buNone/>
            </a:pPr>
            <a:r>
              <a:rPr lang="en-GB" altLang="en-US" sz="2800" i="1" dirty="0"/>
              <a:t>Some people say decoration is merely about having “nice things” around you in your home. They’re talking nonsense. Home decoration is something that can help to completely transform someone’s mood and overall satisfaction with their life.  </a:t>
            </a:r>
          </a:p>
          <a:p>
            <a:pPr>
              <a:buFont typeface="Wingdings 2" panose="05020102010507070707" pitchFamily="18" charset="2"/>
              <a:buNone/>
            </a:pPr>
            <a:endParaRPr lang="en-GB" altLang="en-US" sz="2800" dirty="0"/>
          </a:p>
          <a:p>
            <a:pPr>
              <a:buFont typeface="Wingdings 2" panose="05020102010507070707" pitchFamily="18" charset="2"/>
              <a:buNone/>
            </a:pPr>
            <a:r>
              <a:rPr lang="en-GB" altLang="en-US" sz="2800" dirty="0">
                <a:solidFill>
                  <a:srgbClr val="FFC000"/>
                </a:solidFill>
              </a:rPr>
              <a:t>“</a:t>
            </a:r>
            <a:r>
              <a:rPr lang="en-GB" altLang="en-US" sz="2800" b="1" dirty="0">
                <a:solidFill>
                  <a:srgbClr val="FFC000"/>
                </a:solidFill>
              </a:rPr>
              <a:t>They’re talking nonsense” is a short sentence. The author has used it to emphasise that she disagrees strongly with the idea that decoration is something that is superficial and trivial.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118" y="188640"/>
            <a:ext cx="7055380" cy="1400530"/>
          </a:xfrm>
        </p:spPr>
        <p:txBody>
          <a:bodyPr/>
          <a:lstStyle/>
          <a:p>
            <a:r>
              <a:rPr lang="en-GB" b="1" u="sng" dirty="0"/>
              <a:t>Example</a:t>
            </a:r>
          </a:p>
        </p:txBody>
      </p:sp>
      <p:sp>
        <p:nvSpPr>
          <p:cNvPr id="53250" name="Rectangle 3"/>
          <p:cNvSpPr>
            <a:spLocks noGrp="1"/>
          </p:cNvSpPr>
          <p:nvPr>
            <p:ph idx="1"/>
          </p:nvPr>
        </p:nvSpPr>
        <p:spPr>
          <a:xfrm>
            <a:off x="488118" y="1412776"/>
            <a:ext cx="8404362" cy="5184576"/>
          </a:xfrm>
        </p:spPr>
        <p:txBody>
          <a:bodyPr>
            <a:normAutofit fontScale="92500" lnSpcReduction="10000"/>
          </a:bodyPr>
          <a:lstStyle/>
          <a:p>
            <a:pPr>
              <a:buFont typeface="Wingdings 2" panose="05020102010507070707" pitchFamily="18" charset="2"/>
              <a:buNone/>
            </a:pPr>
            <a:r>
              <a:rPr lang="en-GB" altLang="en-US" sz="2200" dirty="0"/>
              <a:t>When I was growing up, my parents would argue interminably. I remember being woken during the night to the sound of sobbing, screams and shouts. The tension at the dinner table was almost unbearable with barely a word being uttered between the two of them, except when asking me about my day at school. Things came to a head one evening when, in the midst of another heated dispute, my mother announced that she didn’t love him any more. And with that, he left us. </a:t>
            </a:r>
          </a:p>
          <a:p>
            <a:pPr>
              <a:buFont typeface="Wingdings 2" panose="05020102010507070707" pitchFamily="18" charset="2"/>
              <a:buNone/>
            </a:pPr>
            <a:endParaRPr lang="en-GB" altLang="en-US" sz="2200" dirty="0"/>
          </a:p>
          <a:p>
            <a:pPr>
              <a:buFont typeface="Wingdings 2" panose="05020102010507070707" pitchFamily="18" charset="2"/>
              <a:buNone/>
            </a:pPr>
            <a:r>
              <a:rPr lang="en-GB" altLang="en-US" sz="2800" b="1" dirty="0">
                <a:solidFill>
                  <a:srgbClr val="FFC000"/>
                </a:solidFill>
              </a:rPr>
              <a:t>The author has used a short sentence.</a:t>
            </a:r>
          </a:p>
          <a:p>
            <a:pPr>
              <a:buFont typeface="Wingdings 2" panose="05020102010507070707" pitchFamily="18" charset="2"/>
              <a:buNone/>
            </a:pPr>
            <a:r>
              <a:rPr lang="en-GB" altLang="en-US" sz="2800" b="1" dirty="0">
                <a:solidFill>
                  <a:srgbClr val="FFC000"/>
                </a:solidFill>
              </a:rPr>
              <a:t>“And with that, he left us”. </a:t>
            </a:r>
          </a:p>
          <a:p>
            <a:pPr>
              <a:buFont typeface="Wingdings 2" panose="05020102010507070707" pitchFamily="18" charset="2"/>
              <a:buNone/>
            </a:pPr>
            <a:r>
              <a:rPr lang="en-GB" altLang="en-US" sz="2800" b="1" dirty="0">
                <a:solidFill>
                  <a:srgbClr val="FFC000"/>
                </a:solidFill>
              </a:rPr>
              <a:t>This gives greater impact to the statement where he tells us of the distressing moment when his parents’ relationship finally came to an end.</a:t>
            </a:r>
            <a:r>
              <a:rPr lang="en-GB" altLang="en-US" sz="2800" dirty="0">
                <a:solidFill>
                  <a:srgbClr val="FFC000"/>
                </a:solidFill>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GB" altLang="en-US" sz="4800" b="1" dirty="0"/>
              <a:t>3. Repetition</a:t>
            </a:r>
          </a:p>
        </p:txBody>
      </p:sp>
      <p:sp>
        <p:nvSpPr>
          <p:cNvPr id="54275" name="Content Placeholder 2"/>
          <p:cNvSpPr>
            <a:spLocks noGrp="1"/>
          </p:cNvSpPr>
          <p:nvPr>
            <p:ph idx="1"/>
          </p:nvPr>
        </p:nvSpPr>
        <p:spPr/>
        <p:txBody>
          <a:bodyPr/>
          <a:lstStyle/>
          <a:p>
            <a:endParaRPr lang="en-GB" altLang="en-US"/>
          </a:p>
          <a:p>
            <a:r>
              <a:rPr lang="en-GB" altLang="en-US" sz="3200"/>
              <a:t>Sometimes an author repeats a particular word or phrase in a sentence or paragraph </a:t>
            </a:r>
            <a:r>
              <a:rPr lang="en-GB" altLang="en-US" sz="3200" u="sng"/>
              <a:t>in order to emphasise a particular idea or point or argument.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 </a:t>
            </a:r>
          </a:p>
        </p:txBody>
      </p:sp>
      <p:sp>
        <p:nvSpPr>
          <p:cNvPr id="56322" name="Rectangle 3"/>
          <p:cNvSpPr>
            <a:spLocks noGrp="1"/>
          </p:cNvSpPr>
          <p:nvPr>
            <p:ph idx="1"/>
          </p:nvPr>
        </p:nvSpPr>
        <p:spPr>
          <a:xfrm>
            <a:off x="656572" y="1484784"/>
            <a:ext cx="7875867" cy="4752528"/>
          </a:xfrm>
        </p:spPr>
        <p:txBody>
          <a:bodyPr>
            <a:normAutofit fontScale="92500" lnSpcReduction="20000"/>
          </a:bodyPr>
          <a:lstStyle/>
          <a:p>
            <a:pPr>
              <a:lnSpc>
                <a:spcPct val="90000"/>
              </a:lnSpc>
              <a:buFont typeface="Wingdings 2" panose="05020102010507070707" pitchFamily="18" charset="2"/>
              <a:buNone/>
            </a:pPr>
            <a:endParaRPr lang="en-GB" altLang="en-US" sz="2200" dirty="0"/>
          </a:p>
          <a:p>
            <a:pPr>
              <a:lnSpc>
                <a:spcPct val="90000"/>
              </a:lnSpc>
              <a:buFont typeface="Wingdings 2" panose="05020102010507070707" pitchFamily="18" charset="2"/>
              <a:buNone/>
            </a:pPr>
            <a:r>
              <a:rPr lang="en-GB" altLang="en-US" sz="3200" i="1" dirty="0"/>
              <a:t>We shall fight on the beaches, we shall fight on the landing grounds, we shall fight in the fields and in the streets, we shall fight in the hills. We shall never surrender.</a:t>
            </a:r>
          </a:p>
          <a:p>
            <a:pPr>
              <a:lnSpc>
                <a:spcPct val="90000"/>
              </a:lnSpc>
              <a:buFont typeface="Wingdings 2" panose="05020102010507070707" pitchFamily="18" charset="2"/>
              <a:buNone/>
            </a:pPr>
            <a:endParaRPr lang="en-GB" altLang="en-US" sz="3200" i="1" dirty="0"/>
          </a:p>
          <a:p>
            <a:pPr>
              <a:lnSpc>
                <a:spcPct val="90000"/>
              </a:lnSpc>
              <a:buFont typeface="Wingdings 2" panose="05020102010507070707" pitchFamily="18" charset="2"/>
              <a:buNone/>
            </a:pPr>
            <a:r>
              <a:rPr lang="en-GB" altLang="en-US" sz="3200" b="1" dirty="0">
                <a:solidFill>
                  <a:srgbClr val="FFC000"/>
                </a:solidFill>
              </a:rPr>
              <a:t>The author has used repetition of the phrase “we shall fight”.</a:t>
            </a:r>
          </a:p>
          <a:p>
            <a:pPr>
              <a:lnSpc>
                <a:spcPct val="90000"/>
              </a:lnSpc>
              <a:buFont typeface="Wingdings 2" panose="05020102010507070707" pitchFamily="18" charset="2"/>
              <a:buNone/>
            </a:pPr>
            <a:r>
              <a:rPr lang="en-GB" altLang="en-US" sz="3200" b="1" dirty="0">
                <a:solidFill>
                  <a:srgbClr val="FFC000"/>
                </a:solidFill>
              </a:rPr>
              <a:t>This is to emphasise to his readers that they must never give up and they must remain strong, brave and determined.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GB" altLang="en-US" b="1" dirty="0"/>
              <a:t>4. Listing</a:t>
            </a:r>
          </a:p>
        </p:txBody>
      </p:sp>
      <p:sp>
        <p:nvSpPr>
          <p:cNvPr id="57347" name="Content Placeholder 2"/>
          <p:cNvSpPr>
            <a:spLocks noGrp="1"/>
          </p:cNvSpPr>
          <p:nvPr>
            <p:ph idx="1"/>
          </p:nvPr>
        </p:nvSpPr>
        <p:spPr>
          <a:xfrm>
            <a:off x="468313" y="1700213"/>
            <a:ext cx="8229600" cy="4389437"/>
          </a:xfrm>
        </p:spPr>
        <p:txBody>
          <a:bodyPr>
            <a:normAutofit/>
          </a:bodyPr>
          <a:lstStyle/>
          <a:p>
            <a:endParaRPr lang="en-GB" altLang="en-US" dirty="0"/>
          </a:p>
          <a:p>
            <a:r>
              <a:rPr lang="en-GB" altLang="en-US" sz="3200" dirty="0"/>
              <a:t>This is where an author uses a sentence to list items/ideas which are somehow related.</a:t>
            </a:r>
          </a:p>
          <a:p>
            <a:endParaRPr lang="en-GB" altLang="en-US" sz="3200" dirty="0"/>
          </a:p>
          <a:p>
            <a:r>
              <a:rPr lang="en-GB" altLang="en-US" sz="3200" dirty="0"/>
              <a:t>A list is usually created using commas or semi-colons.</a:t>
            </a:r>
          </a:p>
          <a:p>
            <a:endParaRPr lang="en-GB" altLang="en-US" sz="2800" dirty="0"/>
          </a:p>
          <a:p>
            <a:pPr>
              <a:buFont typeface="Wingdings 2" panose="05020102010507070707" pitchFamily="18" charset="2"/>
              <a:buNone/>
            </a:pPr>
            <a:endParaRPr lang="en-GB" alt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68313" y="260350"/>
            <a:ext cx="8229600" cy="1143000"/>
          </a:xfrm>
        </p:spPr>
        <p:txBody>
          <a:bodyPr/>
          <a:lstStyle/>
          <a:p>
            <a:r>
              <a:rPr lang="en-GB" altLang="en-US"/>
              <a:t>Why do authors use listing?</a:t>
            </a:r>
          </a:p>
        </p:txBody>
      </p:sp>
      <p:sp>
        <p:nvSpPr>
          <p:cNvPr id="58371" name="Content Placeholder 2"/>
          <p:cNvSpPr>
            <a:spLocks noGrp="1"/>
          </p:cNvSpPr>
          <p:nvPr>
            <p:ph idx="1"/>
          </p:nvPr>
        </p:nvSpPr>
        <p:spPr>
          <a:xfrm>
            <a:off x="468312" y="1557338"/>
            <a:ext cx="8496175" cy="4823990"/>
          </a:xfrm>
        </p:spPr>
        <p:txBody>
          <a:bodyPr>
            <a:normAutofit/>
          </a:bodyPr>
          <a:lstStyle/>
          <a:p>
            <a:pPr>
              <a:buFont typeface="Wingdings 2" panose="05020102010507070707" pitchFamily="18" charset="2"/>
              <a:buNone/>
            </a:pPr>
            <a:endParaRPr lang="en-GB" altLang="en-US" sz="3200" dirty="0"/>
          </a:p>
          <a:p>
            <a:r>
              <a:rPr lang="en-GB" altLang="en-US" sz="3200" dirty="0"/>
              <a:t>To emphasise the </a:t>
            </a:r>
            <a:r>
              <a:rPr lang="en-GB" altLang="en-US" sz="3200" u="sng" dirty="0"/>
              <a:t>amount or number</a:t>
            </a:r>
            <a:r>
              <a:rPr lang="en-GB" altLang="en-US" sz="3200" dirty="0"/>
              <a:t> of something.</a:t>
            </a:r>
          </a:p>
          <a:p>
            <a:endParaRPr lang="en-GB" altLang="en-US" sz="3200" dirty="0"/>
          </a:p>
          <a:p>
            <a:r>
              <a:rPr lang="en-GB" altLang="en-US" sz="3200" dirty="0"/>
              <a:t>To emphasise the </a:t>
            </a:r>
            <a:r>
              <a:rPr lang="en-GB" altLang="en-US" sz="3200" u="sng" dirty="0"/>
              <a:t>variety or range</a:t>
            </a:r>
            <a:r>
              <a:rPr lang="en-GB" altLang="en-US" sz="3200" dirty="0"/>
              <a:t> of something.</a:t>
            </a:r>
          </a:p>
          <a:p>
            <a:endParaRPr lang="en-GB" altLang="en-US" sz="3200" dirty="0"/>
          </a:p>
          <a:p>
            <a:endParaRPr lang="en-GB" altLang="en-US" sz="3200" dirty="0"/>
          </a:p>
          <a:p>
            <a:endParaRPr lang="en-GB"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323528" y="188640"/>
            <a:ext cx="8640960" cy="4389438"/>
          </a:xfrm>
        </p:spPr>
        <p:txBody>
          <a:bodyPr>
            <a:noAutofit/>
          </a:bodyPr>
          <a:lstStyle/>
          <a:p>
            <a:pPr>
              <a:buFont typeface="Wingdings 2" panose="05020102010507070707" pitchFamily="18" charset="2"/>
              <a:buNone/>
            </a:pPr>
            <a:r>
              <a:rPr lang="en-GB" altLang="en-US" sz="3200" b="1" dirty="0"/>
              <a:t>For sentence structure questions you will have to do the following when you answer:</a:t>
            </a:r>
          </a:p>
          <a:p>
            <a:pPr>
              <a:buFont typeface="Wingdings" panose="05000000000000000000" pitchFamily="2" charset="2"/>
              <a:buChar char="§"/>
            </a:pPr>
            <a:endParaRPr lang="en-GB" altLang="en-US" sz="3200" dirty="0"/>
          </a:p>
          <a:p>
            <a:pPr>
              <a:buFont typeface="Wingdings" panose="05000000000000000000" pitchFamily="2" charset="2"/>
              <a:buChar char="§"/>
            </a:pPr>
            <a:r>
              <a:rPr lang="en-GB" altLang="en-US" sz="2600" b="1" dirty="0">
                <a:solidFill>
                  <a:srgbClr val="FFFF00"/>
                </a:solidFill>
              </a:rPr>
              <a:t>Identify which feature has been used (and quote where relevant)</a:t>
            </a:r>
          </a:p>
          <a:p>
            <a:pPr>
              <a:buFont typeface="Wingdings" panose="05000000000000000000" pitchFamily="2" charset="2"/>
              <a:buChar char="§"/>
            </a:pPr>
            <a:r>
              <a:rPr lang="en-GB" altLang="en-US" sz="2600" b="1" dirty="0">
                <a:solidFill>
                  <a:srgbClr val="FFFF00"/>
                </a:solidFill>
              </a:rPr>
              <a:t>Explain the purpose/function of the sentence structure in the passage (why is has been used)</a:t>
            </a:r>
          </a:p>
          <a:p>
            <a:pPr>
              <a:buFont typeface="Wingdings" panose="05000000000000000000" pitchFamily="2" charset="2"/>
              <a:buChar char="§"/>
            </a:pPr>
            <a:r>
              <a:rPr lang="en-GB" altLang="en-US" sz="2600" b="1" dirty="0">
                <a:solidFill>
                  <a:srgbClr val="FFFF00"/>
                </a:solidFill>
              </a:rPr>
              <a:t>Explain how the author has used the sentence structure to convey his/her ideas in the passage</a:t>
            </a:r>
          </a:p>
          <a:p>
            <a:pPr marL="0" indent="0">
              <a:buNone/>
            </a:pPr>
            <a:endParaRPr lang="en-GB" altLang="en-US" sz="2800" b="1" dirty="0">
              <a:solidFill>
                <a:schemeClr val="accent6">
                  <a:lumMod val="20000"/>
                  <a:lumOff val="80000"/>
                </a:schemeClr>
              </a:solidFill>
            </a:endParaRPr>
          </a:p>
          <a:p>
            <a:pPr marL="0" indent="0">
              <a:buNone/>
            </a:pPr>
            <a:r>
              <a:rPr lang="en-GB" altLang="en-US" sz="2800" b="1" dirty="0">
                <a:solidFill>
                  <a:schemeClr val="accent6">
                    <a:lumMod val="20000"/>
                    <a:lumOff val="80000"/>
                  </a:schemeClr>
                </a:solidFill>
              </a:rPr>
              <a:t>If you do these steps correctly, you will receive 2 marks. </a:t>
            </a:r>
          </a:p>
        </p:txBody>
      </p:sp>
    </p:spTree>
    <p:extLst>
      <p:ext uri="{BB962C8B-B14F-4D97-AF65-F5344CB8AC3E}">
        <p14:creationId xmlns:p14="http://schemas.microsoft.com/office/powerpoint/2010/main" val="354250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68313" y="692150"/>
            <a:ext cx="8229600" cy="1143000"/>
          </a:xfrm>
        </p:spPr>
        <p:txBody>
          <a:bodyPr/>
          <a:lstStyle/>
          <a:p>
            <a:r>
              <a:rPr lang="en-GB" altLang="en-US" b="1" u="sng" dirty="0"/>
              <a:t>Example</a:t>
            </a:r>
          </a:p>
        </p:txBody>
      </p:sp>
      <p:sp>
        <p:nvSpPr>
          <p:cNvPr id="60419" name="Content Placeholder 2"/>
          <p:cNvSpPr>
            <a:spLocks noGrp="1"/>
          </p:cNvSpPr>
          <p:nvPr>
            <p:ph idx="1"/>
          </p:nvPr>
        </p:nvSpPr>
        <p:spPr>
          <a:xfrm>
            <a:off x="611559" y="1628800"/>
            <a:ext cx="8086353" cy="4752528"/>
          </a:xfrm>
        </p:spPr>
        <p:txBody>
          <a:bodyPr>
            <a:normAutofit fontScale="92500"/>
          </a:bodyPr>
          <a:lstStyle/>
          <a:p>
            <a:pPr>
              <a:buFont typeface="Wingdings 2" panose="05020102010507070707" pitchFamily="18" charset="2"/>
              <a:buNone/>
            </a:pPr>
            <a:r>
              <a:rPr lang="en-GB" altLang="en-US" sz="3200" i="1" dirty="0"/>
              <a:t>There is a very real risk involved if parents expose their children to salty, sugary, fatty, saturated and addictive foods.</a:t>
            </a:r>
          </a:p>
          <a:p>
            <a:pPr>
              <a:buFont typeface="Wingdings 2" panose="05020102010507070707" pitchFamily="18" charset="2"/>
              <a:buNone/>
            </a:pPr>
            <a:endParaRPr lang="en-GB" altLang="en-US" sz="3200" i="1" dirty="0"/>
          </a:p>
          <a:p>
            <a:pPr>
              <a:buFont typeface="Wingdings 2" panose="05020102010507070707" pitchFamily="18" charset="2"/>
              <a:buNone/>
            </a:pPr>
            <a:r>
              <a:rPr lang="en-GB" altLang="en-US" sz="3200" b="1" i="1" dirty="0">
                <a:solidFill>
                  <a:srgbClr val="FFC000"/>
                </a:solidFill>
              </a:rPr>
              <a:t>“…salty, sugary, fatty…”</a:t>
            </a:r>
          </a:p>
          <a:p>
            <a:pPr>
              <a:buFont typeface="Wingdings 2" panose="05020102010507070707" pitchFamily="18" charset="2"/>
              <a:buNone/>
            </a:pPr>
            <a:r>
              <a:rPr lang="en-GB" altLang="en-US" sz="3200" b="1" dirty="0">
                <a:solidFill>
                  <a:srgbClr val="FFC000"/>
                </a:solidFill>
              </a:rPr>
              <a:t>The author has used a list to emphasise the many reasons why the food that children are given might not be good for their health. </a:t>
            </a:r>
            <a:endParaRPr lang="en-GB" altLang="en-US" sz="3200" dirty="0">
              <a:solidFill>
                <a:srgbClr val="FFC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GB" altLang="en-US" b="1" dirty="0"/>
              <a:t>5</a:t>
            </a:r>
            <a:r>
              <a:rPr lang="en-GB" altLang="en-US" b="1" dirty="0" smtClean="0"/>
              <a:t>. </a:t>
            </a:r>
            <a:r>
              <a:rPr lang="en-GB" altLang="en-US" b="1" dirty="0"/>
              <a:t>Minor Sentences</a:t>
            </a:r>
          </a:p>
        </p:txBody>
      </p:sp>
      <p:sp>
        <p:nvSpPr>
          <p:cNvPr id="69635" name="Content Placeholder 2"/>
          <p:cNvSpPr>
            <a:spLocks noGrp="1"/>
          </p:cNvSpPr>
          <p:nvPr>
            <p:ph idx="1"/>
          </p:nvPr>
        </p:nvSpPr>
        <p:spPr>
          <a:xfrm>
            <a:off x="656572" y="1988840"/>
            <a:ext cx="7731851" cy="4195481"/>
          </a:xfrm>
        </p:spPr>
        <p:txBody>
          <a:bodyPr>
            <a:normAutofit/>
          </a:bodyPr>
          <a:lstStyle/>
          <a:p>
            <a:endParaRPr lang="en-GB" altLang="en-US" dirty="0"/>
          </a:p>
          <a:p>
            <a:r>
              <a:rPr lang="en-GB" altLang="en-US" sz="3200" dirty="0"/>
              <a:t>A minor sentence is a sentence which does not contain a verb.</a:t>
            </a:r>
          </a:p>
          <a:p>
            <a:endParaRPr lang="en-GB" altLang="en-US" sz="3200" dirty="0"/>
          </a:p>
          <a:p>
            <a:r>
              <a:rPr lang="en-GB" altLang="en-US" sz="3200" dirty="0"/>
              <a:t>They are usually very short.</a:t>
            </a:r>
          </a:p>
          <a:p>
            <a:endParaRPr lang="en-GB" altLang="en-US" sz="2800" dirty="0"/>
          </a:p>
          <a:p>
            <a:pPr>
              <a:buFont typeface="Wingdings 2" panose="05020102010507070707" pitchFamily="18" charset="2"/>
              <a:buNone/>
            </a:pPr>
            <a:endParaRPr lang="en-GB" alt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37880" y="980728"/>
            <a:ext cx="8229600" cy="1143000"/>
          </a:xfrm>
        </p:spPr>
        <p:txBody>
          <a:bodyPr/>
          <a:lstStyle/>
          <a:p>
            <a:r>
              <a:rPr lang="en-GB" altLang="en-US" b="1" dirty="0"/>
              <a:t>Why are they used?</a:t>
            </a:r>
          </a:p>
        </p:txBody>
      </p:sp>
      <p:sp>
        <p:nvSpPr>
          <p:cNvPr id="70659" name="Content Placeholder 2"/>
          <p:cNvSpPr>
            <a:spLocks noGrp="1"/>
          </p:cNvSpPr>
          <p:nvPr>
            <p:ph idx="1"/>
          </p:nvPr>
        </p:nvSpPr>
        <p:spPr>
          <a:xfrm>
            <a:off x="468313" y="1341438"/>
            <a:ext cx="8229600" cy="4389437"/>
          </a:xfrm>
        </p:spPr>
        <p:txBody>
          <a:bodyPr/>
          <a:lstStyle/>
          <a:p>
            <a:endParaRPr lang="en-GB" altLang="en-US"/>
          </a:p>
          <a:p>
            <a:pPr>
              <a:buFont typeface="Wingdings 2" panose="05020102010507070707" pitchFamily="18" charset="2"/>
              <a:buNone/>
            </a:pPr>
            <a:endParaRPr lang="en-GB" altLang="en-US"/>
          </a:p>
          <a:p>
            <a:r>
              <a:rPr lang="en-GB" altLang="en-US" sz="2800"/>
              <a:t>To create impact.</a:t>
            </a:r>
          </a:p>
          <a:p>
            <a:endParaRPr lang="en-GB" altLang="en-US" sz="2800"/>
          </a:p>
          <a:p>
            <a:r>
              <a:rPr lang="en-GB" altLang="en-US" sz="2800"/>
              <a:t>To create suspense. </a:t>
            </a:r>
          </a:p>
          <a:p>
            <a:pPr>
              <a:buFont typeface="Wingdings 2" panose="05020102010507070707" pitchFamily="18" charset="2"/>
              <a:buNone/>
            </a:pPr>
            <a:endParaRPr lang="en-GB" altLang="en-US" sz="2800"/>
          </a:p>
          <a:p>
            <a:r>
              <a:rPr lang="en-GB" altLang="en-US" sz="2800"/>
              <a:t>To create an informal effect.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a:t>
            </a:r>
          </a:p>
        </p:txBody>
      </p:sp>
      <p:sp>
        <p:nvSpPr>
          <p:cNvPr id="72706" name="Content Placeholder 2"/>
          <p:cNvSpPr>
            <a:spLocks noGrp="1"/>
          </p:cNvSpPr>
          <p:nvPr>
            <p:ph idx="1"/>
          </p:nvPr>
        </p:nvSpPr>
        <p:spPr>
          <a:xfrm>
            <a:off x="484710" y="1412776"/>
            <a:ext cx="8263754" cy="5112568"/>
          </a:xfrm>
        </p:spPr>
        <p:txBody>
          <a:bodyPr>
            <a:normAutofit fontScale="92500" lnSpcReduction="20000"/>
          </a:bodyPr>
          <a:lstStyle/>
          <a:p>
            <a:pPr>
              <a:buFont typeface="Wingdings 2" panose="05020102010507070707" pitchFamily="18" charset="2"/>
              <a:buNone/>
            </a:pPr>
            <a:r>
              <a:rPr lang="en-GB" altLang="en-US" sz="2600" i="1" dirty="0"/>
              <a:t>As he walked along the beach, something caught his eye, something which looked completely out of place. At once, a feeling of unease crept over him and he knew that something was amiss. The feeling grew stronger the closer he came to the object and he began to wish he had never ventured out this morning. He slowly approached it and examined it closely. A child’s shoe.</a:t>
            </a:r>
          </a:p>
          <a:p>
            <a:pPr>
              <a:buFont typeface="Wingdings 2" panose="05020102010507070707" pitchFamily="18" charset="2"/>
              <a:buNone/>
            </a:pPr>
            <a:endParaRPr lang="en-GB" altLang="en-US" sz="2600" i="1" dirty="0"/>
          </a:p>
          <a:p>
            <a:pPr>
              <a:buFont typeface="Wingdings 2" panose="05020102010507070707" pitchFamily="18" charset="2"/>
              <a:buNone/>
            </a:pPr>
            <a:r>
              <a:rPr lang="en-GB" altLang="en-US" sz="2600" b="1" dirty="0">
                <a:solidFill>
                  <a:srgbClr val="FFC000"/>
                </a:solidFill>
              </a:rPr>
              <a:t>The author has used a minor sentence.</a:t>
            </a:r>
          </a:p>
          <a:p>
            <a:pPr>
              <a:buFont typeface="Wingdings 2" panose="05020102010507070707" pitchFamily="18" charset="2"/>
              <a:buNone/>
            </a:pPr>
            <a:r>
              <a:rPr lang="en-GB" altLang="en-US" sz="2600" b="1" dirty="0">
                <a:solidFill>
                  <a:srgbClr val="FFC000"/>
                </a:solidFill>
              </a:rPr>
              <a:t>“A child’s shoe”. </a:t>
            </a:r>
          </a:p>
          <a:p>
            <a:pPr>
              <a:buFont typeface="Wingdings 2" panose="05020102010507070707" pitchFamily="18" charset="2"/>
              <a:buNone/>
            </a:pPr>
            <a:r>
              <a:rPr lang="en-GB" altLang="en-US" sz="2600" b="1" dirty="0">
                <a:solidFill>
                  <a:srgbClr val="FFC000"/>
                </a:solidFill>
              </a:rPr>
              <a:t>This adds impact to the shocking moment that the man finds out what the object actually is and creates suspense in the reader as we want to know why it is there.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765175"/>
            <a:ext cx="8229600" cy="1143000"/>
          </a:xfrm>
        </p:spPr>
        <p:txBody>
          <a:bodyPr>
            <a:normAutofit fontScale="90000"/>
          </a:bodyPr>
          <a:lstStyle/>
          <a:p>
            <a:pPr eaLnBrk="1" fontAlgn="auto" hangingPunct="1">
              <a:spcAft>
                <a:spcPts val="0"/>
              </a:spcAft>
              <a:defRPr/>
            </a:pPr>
            <a:r>
              <a:rPr lang="en-GB" b="1" dirty="0">
                <a:latin typeface="+mn-lt"/>
              </a:rPr>
              <a:t>Features you may be asked about...</a:t>
            </a:r>
          </a:p>
        </p:txBody>
      </p:sp>
      <p:sp>
        <p:nvSpPr>
          <p:cNvPr id="8195" name="Content Placeholder 2"/>
          <p:cNvSpPr>
            <a:spLocks noGrp="1"/>
          </p:cNvSpPr>
          <p:nvPr>
            <p:ph idx="1"/>
          </p:nvPr>
        </p:nvSpPr>
        <p:spPr>
          <a:xfrm>
            <a:off x="539750" y="1628774"/>
            <a:ext cx="8352730" cy="4824561"/>
          </a:xfrm>
        </p:spPr>
        <p:txBody>
          <a:bodyPr>
            <a:normAutofit/>
          </a:bodyPr>
          <a:lstStyle/>
          <a:p>
            <a:pPr marL="495300" indent="-495300" eaLnBrk="1" hangingPunct="1"/>
            <a:endParaRPr lang="en-GB" altLang="en-US" dirty="0"/>
          </a:p>
          <a:p>
            <a:pPr marL="495300" indent="-495300" eaLnBrk="1" hangingPunct="1">
              <a:buFont typeface="Wingdings 2" panose="05020102010507070707" pitchFamily="18" charset="2"/>
              <a:buNone/>
            </a:pPr>
            <a:endParaRPr lang="en-GB" altLang="en-US" sz="2800" dirty="0"/>
          </a:p>
          <a:p>
            <a:pPr marL="495300" indent="-495300" eaLnBrk="1" hangingPunct="1">
              <a:buFont typeface="Calibri" panose="020F0502020204030204" pitchFamily="34" charset="0"/>
              <a:buAutoNum type="arabicPeriod"/>
            </a:pPr>
            <a:r>
              <a:rPr lang="en-GB" altLang="en-US" sz="3000" dirty="0"/>
              <a:t>Types of punctuation. </a:t>
            </a:r>
          </a:p>
          <a:p>
            <a:pPr marL="495300" indent="-495300" eaLnBrk="1" hangingPunct="1">
              <a:buFont typeface="Calibri" panose="020F0502020204030204" pitchFamily="34" charset="0"/>
              <a:buAutoNum type="arabicPeriod"/>
            </a:pPr>
            <a:r>
              <a:rPr lang="en-GB" altLang="en-US" sz="3000" dirty="0"/>
              <a:t>Short sentences.</a:t>
            </a:r>
          </a:p>
          <a:p>
            <a:pPr marL="495300" indent="-495300" eaLnBrk="1" hangingPunct="1">
              <a:buFont typeface="Calibri" panose="020F0502020204030204" pitchFamily="34" charset="0"/>
              <a:buAutoNum type="arabicPeriod"/>
            </a:pPr>
            <a:r>
              <a:rPr lang="en-GB" altLang="en-US" sz="3000" dirty="0"/>
              <a:t>Repetition.</a:t>
            </a:r>
          </a:p>
          <a:p>
            <a:pPr marL="495300" indent="-495300" eaLnBrk="1" hangingPunct="1">
              <a:buFont typeface="Calibri" panose="020F0502020204030204" pitchFamily="34" charset="0"/>
              <a:buAutoNum type="arabicPeriod"/>
            </a:pPr>
            <a:r>
              <a:rPr lang="en-GB" altLang="en-US" sz="3000" dirty="0"/>
              <a:t>Lists</a:t>
            </a:r>
          </a:p>
          <a:p>
            <a:pPr marL="495300" indent="-495300" eaLnBrk="1" hangingPunct="1">
              <a:buFont typeface="Calibri" panose="020F0502020204030204" pitchFamily="34" charset="0"/>
              <a:buAutoNum type="arabicPeriod"/>
            </a:pPr>
            <a:r>
              <a:rPr lang="en-GB" altLang="en-US" sz="3000" dirty="0" smtClean="0"/>
              <a:t>Minor </a:t>
            </a:r>
            <a:r>
              <a:rPr lang="en-GB" altLang="en-US" sz="3000" dirty="0"/>
              <a:t>sentences</a:t>
            </a:r>
          </a:p>
          <a:p>
            <a:pPr marL="495300" indent="-495300" eaLnBrk="1" hangingPunct="1"/>
            <a:endParaRPr lang="en-GB"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95" y="476672"/>
            <a:ext cx="8229600" cy="1143000"/>
          </a:xfrm>
        </p:spPr>
        <p:txBody>
          <a:bodyPr>
            <a:normAutofit/>
          </a:bodyPr>
          <a:lstStyle/>
          <a:p>
            <a:pPr eaLnBrk="1" fontAlgn="auto" hangingPunct="1">
              <a:spcAft>
                <a:spcPts val="0"/>
              </a:spcAft>
              <a:defRPr/>
            </a:pPr>
            <a:r>
              <a:rPr lang="en-GB" b="1" dirty="0">
                <a:latin typeface="+mn-lt"/>
              </a:rPr>
              <a:t>1. Punctuation</a:t>
            </a:r>
          </a:p>
        </p:txBody>
      </p:sp>
      <p:sp>
        <p:nvSpPr>
          <p:cNvPr id="15363" name="Content Placeholder 2"/>
          <p:cNvSpPr>
            <a:spLocks noGrp="1"/>
          </p:cNvSpPr>
          <p:nvPr>
            <p:ph idx="1"/>
          </p:nvPr>
        </p:nvSpPr>
        <p:spPr>
          <a:xfrm>
            <a:off x="444295" y="1412776"/>
            <a:ext cx="8229600" cy="5181600"/>
          </a:xfrm>
        </p:spPr>
        <p:txBody>
          <a:bodyPr>
            <a:normAutofit lnSpcReduction="10000"/>
          </a:bodyPr>
          <a:lstStyle/>
          <a:p>
            <a:pPr eaLnBrk="1" hangingPunct="1"/>
            <a:endParaRPr lang="en-GB" altLang="en-US" sz="3200" dirty="0"/>
          </a:p>
          <a:p>
            <a:pPr eaLnBrk="1" hangingPunct="1"/>
            <a:r>
              <a:rPr lang="en-GB" altLang="en-US" sz="2800" b="1" dirty="0"/>
              <a:t>You are likely to be asked about the following types of punctuation:</a:t>
            </a:r>
          </a:p>
          <a:p>
            <a:pPr eaLnBrk="1" hangingPunct="1"/>
            <a:endParaRPr lang="en-GB" altLang="en-US" sz="2800" b="1" dirty="0"/>
          </a:p>
          <a:p>
            <a:pPr eaLnBrk="1" hangingPunct="1">
              <a:buFont typeface="Wingdings" panose="05000000000000000000" pitchFamily="2" charset="2"/>
              <a:buChar char="v"/>
            </a:pPr>
            <a:r>
              <a:rPr lang="en-GB" altLang="en-US" sz="2800" dirty="0"/>
              <a:t>Exclamation marks.</a:t>
            </a:r>
          </a:p>
          <a:p>
            <a:pPr eaLnBrk="1" hangingPunct="1">
              <a:buFont typeface="Wingdings" panose="05000000000000000000" pitchFamily="2" charset="2"/>
              <a:buChar char="v"/>
            </a:pPr>
            <a:r>
              <a:rPr lang="en-GB" altLang="en-US" sz="2800" dirty="0"/>
              <a:t>Colons.</a:t>
            </a:r>
          </a:p>
          <a:p>
            <a:pPr eaLnBrk="1" hangingPunct="1">
              <a:buFont typeface="Wingdings" panose="05000000000000000000" pitchFamily="2" charset="2"/>
              <a:buChar char="v"/>
            </a:pPr>
            <a:r>
              <a:rPr lang="en-GB" altLang="en-US" sz="2800" dirty="0" smtClean="0"/>
              <a:t>Parenthesis</a:t>
            </a:r>
            <a:r>
              <a:rPr lang="en-GB" altLang="en-US" sz="2800" dirty="0"/>
              <a:t>.</a:t>
            </a:r>
          </a:p>
          <a:p>
            <a:pPr eaLnBrk="1" hangingPunct="1">
              <a:buFont typeface="Wingdings" panose="05000000000000000000" pitchFamily="2" charset="2"/>
              <a:buChar char="v"/>
            </a:pPr>
            <a:r>
              <a:rPr lang="en-GB" altLang="en-US" sz="2800" dirty="0"/>
              <a:t>Inverted Commas.</a:t>
            </a:r>
          </a:p>
          <a:p>
            <a:pPr eaLnBrk="1" hangingPunct="1">
              <a:buFont typeface="Wingdings" panose="05000000000000000000" pitchFamily="2" charset="2"/>
              <a:buChar char="v"/>
            </a:pPr>
            <a:r>
              <a:rPr lang="en-GB" altLang="en-US" sz="2800" dirty="0"/>
              <a:t>Single- dash.</a:t>
            </a:r>
          </a:p>
          <a:p>
            <a:pPr eaLnBrk="1" hangingPunct="1">
              <a:buFont typeface="Wingdings" panose="05000000000000000000" pitchFamily="2" charset="2"/>
              <a:buChar char="v"/>
            </a:pPr>
            <a:r>
              <a:rPr lang="en-GB" altLang="en-US" sz="2800" dirty="0" smtClean="0"/>
              <a:t>Rhetorical </a:t>
            </a:r>
            <a:r>
              <a:rPr lang="en-GB" altLang="en-US" sz="2800" dirty="0"/>
              <a:t>question.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923" y="769938"/>
            <a:ext cx="8229600" cy="1143000"/>
          </a:xfrm>
        </p:spPr>
        <p:txBody>
          <a:bodyPr>
            <a:normAutofit/>
          </a:bodyPr>
          <a:lstStyle/>
          <a:p>
            <a:pPr eaLnBrk="1" fontAlgn="auto" hangingPunct="1">
              <a:spcAft>
                <a:spcPts val="0"/>
              </a:spcAft>
              <a:defRPr/>
            </a:pPr>
            <a:r>
              <a:rPr lang="en-GB" b="1" dirty="0">
                <a:latin typeface="+mn-lt"/>
              </a:rPr>
              <a:t>Exclamation marks        !</a:t>
            </a:r>
          </a:p>
        </p:txBody>
      </p:sp>
      <p:sp>
        <p:nvSpPr>
          <p:cNvPr id="16387" name="Content Placeholder 2"/>
          <p:cNvSpPr>
            <a:spLocks noGrp="1"/>
          </p:cNvSpPr>
          <p:nvPr>
            <p:ph idx="1"/>
          </p:nvPr>
        </p:nvSpPr>
        <p:spPr>
          <a:xfrm>
            <a:off x="468313" y="1341438"/>
            <a:ext cx="8229600" cy="5256212"/>
          </a:xfrm>
        </p:spPr>
        <p:txBody>
          <a:bodyPr>
            <a:normAutofit/>
          </a:bodyPr>
          <a:lstStyle/>
          <a:p>
            <a:pPr eaLnBrk="1" hangingPunct="1">
              <a:buFont typeface="Wingdings 2" panose="05020102010507070707" pitchFamily="18" charset="2"/>
              <a:buNone/>
            </a:pPr>
            <a:endParaRPr lang="en-GB" altLang="en-US" sz="3600" dirty="0"/>
          </a:p>
          <a:p>
            <a:pPr eaLnBrk="1" hangingPunct="1">
              <a:buFont typeface="Wingdings 2" panose="05020102010507070707" pitchFamily="18" charset="2"/>
              <a:buNone/>
            </a:pPr>
            <a:r>
              <a:rPr lang="en-GB" altLang="en-US" sz="3600" dirty="0"/>
              <a:t>They can be used to show:</a:t>
            </a:r>
          </a:p>
          <a:p>
            <a:pPr eaLnBrk="1" hangingPunct="1">
              <a:buFont typeface="Wingdings 2" panose="05020102010507070707" pitchFamily="18" charset="2"/>
              <a:buNone/>
            </a:pPr>
            <a:r>
              <a:rPr lang="en-GB" altLang="en-US" sz="3600" dirty="0"/>
              <a:t>   </a:t>
            </a:r>
          </a:p>
          <a:p>
            <a:pPr marL="742950" indent="-742950" eaLnBrk="1" hangingPunct="1">
              <a:buFont typeface="+mj-lt"/>
              <a:buAutoNum type="arabicPeriod"/>
            </a:pPr>
            <a:r>
              <a:rPr lang="en-GB" altLang="en-US" sz="3600" dirty="0"/>
              <a:t>Strong emotion (such as surprise, shock, excitement, anger </a:t>
            </a:r>
            <a:r>
              <a:rPr lang="en-GB" altLang="en-US" sz="3600" dirty="0" err="1"/>
              <a:t>etc</a:t>
            </a:r>
            <a:r>
              <a:rPr lang="en-GB" altLang="en-US" sz="3600" dirty="0"/>
              <a:t>). </a:t>
            </a:r>
          </a:p>
          <a:p>
            <a:pPr marL="742950" indent="-742950" eaLnBrk="1" hangingPunct="1">
              <a:buFont typeface="+mj-lt"/>
              <a:buAutoNum type="arabicPeriod"/>
            </a:pPr>
            <a:r>
              <a:rPr lang="en-GB" altLang="en-US" sz="3600" dirty="0"/>
              <a:t>that someone is speaking loudly.</a:t>
            </a:r>
          </a:p>
          <a:p>
            <a:pPr marL="742950" indent="-742950" eaLnBrk="1" hangingPunct="1">
              <a:buFont typeface="+mj-lt"/>
              <a:buAutoNum type="arabicPeriod"/>
            </a:pPr>
            <a:r>
              <a:rPr lang="en-GB" altLang="en-US" sz="3600" dirty="0"/>
              <a:t>that someone is making a command.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a:t>
            </a:r>
          </a:p>
        </p:txBody>
      </p:sp>
      <p:sp>
        <p:nvSpPr>
          <p:cNvPr id="18434" name="Content Placeholder 2"/>
          <p:cNvSpPr>
            <a:spLocks noGrp="1"/>
          </p:cNvSpPr>
          <p:nvPr>
            <p:ph idx="1"/>
          </p:nvPr>
        </p:nvSpPr>
        <p:spPr>
          <a:xfrm>
            <a:off x="484710" y="1484784"/>
            <a:ext cx="8191746" cy="5112568"/>
          </a:xfrm>
        </p:spPr>
        <p:txBody>
          <a:bodyPr>
            <a:normAutofit fontScale="92500"/>
          </a:bodyPr>
          <a:lstStyle/>
          <a:p>
            <a:pPr>
              <a:buFont typeface="Wingdings 2" panose="05020102010507070707" pitchFamily="18" charset="2"/>
              <a:buNone/>
            </a:pPr>
            <a:r>
              <a:rPr lang="en-GB" altLang="en-US" sz="2800" i="1" dirty="0"/>
              <a:t>The second and third day passed, and still my tormentor came not. Once again I breathed as a free man. The monster, in terror, had fled the premises forever! I should behold it no more! My happiness was supreme!</a:t>
            </a:r>
          </a:p>
          <a:p>
            <a:pPr>
              <a:buFont typeface="Wingdings 2" panose="05020102010507070707" pitchFamily="18" charset="2"/>
              <a:buNone/>
            </a:pPr>
            <a:endParaRPr lang="en-GB" altLang="en-US" sz="2800" i="1" dirty="0"/>
          </a:p>
          <a:p>
            <a:pPr>
              <a:buFont typeface="Wingdings 2" panose="05020102010507070707" pitchFamily="18" charset="2"/>
              <a:buNone/>
            </a:pPr>
            <a:r>
              <a:rPr lang="en-GB" altLang="en-US" sz="2800" b="1" dirty="0" smtClean="0">
                <a:solidFill>
                  <a:srgbClr val="FFC000"/>
                </a:solidFill>
              </a:rPr>
              <a:t>“was supreme!”</a:t>
            </a:r>
            <a:endParaRPr lang="en-GB" altLang="en-US" sz="2800" b="1" dirty="0">
              <a:solidFill>
                <a:srgbClr val="FFC000"/>
              </a:solidFill>
            </a:endParaRPr>
          </a:p>
          <a:p>
            <a:pPr>
              <a:buFont typeface="Wingdings 2" panose="05020102010507070707" pitchFamily="18" charset="2"/>
              <a:buNone/>
            </a:pPr>
            <a:r>
              <a:rPr lang="en-GB" altLang="en-US" sz="2800" b="1" dirty="0">
                <a:solidFill>
                  <a:srgbClr val="FFC000"/>
                </a:solidFill>
              </a:rPr>
              <a:t>The author has used exclamation marks.</a:t>
            </a:r>
          </a:p>
          <a:p>
            <a:pPr>
              <a:buFont typeface="Wingdings 2" panose="05020102010507070707" pitchFamily="18" charset="2"/>
              <a:buNone/>
            </a:pPr>
            <a:r>
              <a:rPr lang="en-GB" altLang="en-US" sz="2800" b="1" dirty="0">
                <a:solidFill>
                  <a:srgbClr val="FFC000"/>
                </a:solidFill>
              </a:rPr>
              <a:t>This is to emphasise the strong emotions of elation and relief felt by the man as he managed to escape the creature.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28625"/>
            <a:ext cx="8229600" cy="1143000"/>
          </a:xfrm>
        </p:spPr>
        <p:txBody>
          <a:bodyPr/>
          <a:lstStyle/>
          <a:p>
            <a:pPr eaLnBrk="1" hangingPunct="1"/>
            <a:r>
              <a:rPr lang="en-GB" altLang="en-US" b="1" dirty="0"/>
              <a:t>Colon    :</a:t>
            </a:r>
          </a:p>
        </p:txBody>
      </p:sp>
      <p:sp>
        <p:nvSpPr>
          <p:cNvPr id="19459" name="Content Placeholder 2"/>
          <p:cNvSpPr>
            <a:spLocks noGrp="1"/>
          </p:cNvSpPr>
          <p:nvPr>
            <p:ph idx="1"/>
          </p:nvPr>
        </p:nvSpPr>
        <p:spPr>
          <a:xfrm>
            <a:off x="457200" y="1571625"/>
            <a:ext cx="8229600" cy="4752975"/>
          </a:xfrm>
        </p:spPr>
        <p:txBody>
          <a:bodyPr/>
          <a:lstStyle/>
          <a:p>
            <a:pPr marL="0" indent="0" eaLnBrk="1" hangingPunct="1">
              <a:buNone/>
            </a:pPr>
            <a:r>
              <a:rPr lang="en-GB" altLang="en-US" sz="3600" dirty="0" smtClean="0"/>
              <a:t>The </a:t>
            </a:r>
            <a:r>
              <a:rPr lang="en-GB" altLang="en-US" sz="3600" dirty="0"/>
              <a:t>information given </a:t>
            </a:r>
            <a:r>
              <a:rPr lang="en-GB" altLang="en-US" sz="3600" b="1" dirty="0"/>
              <a:t>after</a:t>
            </a:r>
            <a:r>
              <a:rPr lang="en-GB" altLang="en-US" sz="3600" dirty="0"/>
              <a:t> a colon will explain/elaborate on the information that comes </a:t>
            </a:r>
            <a:r>
              <a:rPr lang="en-GB" altLang="en-US" sz="3600" b="1" dirty="0"/>
              <a:t>before</a:t>
            </a:r>
            <a:r>
              <a:rPr lang="en-GB" altLang="en-US" sz="3600" dirty="0"/>
              <a:t> the colon.</a:t>
            </a:r>
          </a:p>
          <a:p>
            <a:pPr eaLnBrk="1" hangingPunct="1">
              <a:buFont typeface="Wingdings 2" panose="05020102010507070707" pitchFamily="18" charset="2"/>
              <a:buNone/>
            </a:pPr>
            <a:endParaRPr lang="en-GB" altLang="en-US" sz="2800" dirty="0"/>
          </a:p>
          <a:p>
            <a:pPr eaLnBrk="1" hangingPunct="1">
              <a:buFont typeface="Wingdings 2" panose="05020102010507070707" pitchFamily="18" charset="2"/>
              <a:buNone/>
            </a:pPr>
            <a:r>
              <a:rPr lang="en-GB" altLang="en-US" sz="2800" dirty="0"/>
              <a:t>Thus, the purpose of a colon is to elaborate/explain a point that has just been made. </a:t>
            </a:r>
          </a:p>
          <a:p>
            <a:pPr eaLnBrk="1" hangingPunct="1">
              <a:buFont typeface="Wingdings 2" panose="05020102010507070707" pitchFamily="18" charset="2"/>
              <a:buNone/>
            </a:pPr>
            <a:endParaRPr lang="en-GB" altLang="en-US" sz="2800" i="1" dirty="0"/>
          </a:p>
          <a:p>
            <a:pPr eaLnBrk="1" hangingPunct="1">
              <a:buFont typeface="Wingdings 2" panose="05020102010507070707" pitchFamily="18" charset="2"/>
              <a:buNone/>
            </a:pPr>
            <a:endParaRPr lang="en-GB" altLang="en-US" i="1" dirty="0"/>
          </a:p>
          <a:p>
            <a:pPr eaLnBrk="1" hangingPunct="1">
              <a:buFont typeface="Wingdings 2" panose="05020102010507070707" pitchFamily="18" charset="2"/>
              <a:buNone/>
            </a:pPr>
            <a:endParaRPr lang="en-GB"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b="1" u="sng" dirty="0"/>
              <a:t>Example </a:t>
            </a:r>
          </a:p>
        </p:txBody>
      </p:sp>
      <p:sp>
        <p:nvSpPr>
          <p:cNvPr id="21507" name="Content Placeholder 2"/>
          <p:cNvSpPr>
            <a:spLocks noGrp="1"/>
          </p:cNvSpPr>
          <p:nvPr>
            <p:ph idx="1"/>
          </p:nvPr>
        </p:nvSpPr>
        <p:spPr>
          <a:xfrm>
            <a:off x="484710" y="1849322"/>
            <a:ext cx="8119738" cy="4195481"/>
          </a:xfrm>
        </p:spPr>
        <p:txBody>
          <a:bodyPr>
            <a:normAutofit fontScale="92500"/>
          </a:bodyPr>
          <a:lstStyle/>
          <a:p>
            <a:pPr>
              <a:buFont typeface="Wingdings 2" panose="05020102010507070707" pitchFamily="18" charset="2"/>
              <a:buNone/>
            </a:pPr>
            <a:endParaRPr lang="en-GB" altLang="en-US" i="1" dirty="0"/>
          </a:p>
          <a:p>
            <a:pPr>
              <a:buFont typeface="Wingdings 2" panose="05020102010507070707" pitchFamily="18" charset="2"/>
              <a:buNone/>
            </a:pPr>
            <a:r>
              <a:rPr lang="en-GB" altLang="en-US" sz="3200" i="1" dirty="0"/>
              <a:t>Sub-Saharan Africa is facing a terrifying problem: perpetual drought</a:t>
            </a:r>
            <a:r>
              <a:rPr lang="en-GB" altLang="en-US" sz="3200" dirty="0"/>
              <a:t> </a:t>
            </a:r>
            <a:r>
              <a:rPr lang="en-GB" altLang="en-US" sz="3200" i="1" dirty="0"/>
              <a:t>and famine.</a:t>
            </a:r>
          </a:p>
          <a:p>
            <a:pPr>
              <a:buFont typeface="Wingdings 2" panose="05020102010507070707" pitchFamily="18" charset="2"/>
              <a:buNone/>
            </a:pPr>
            <a:endParaRPr lang="en-GB" altLang="en-US" sz="3200" dirty="0"/>
          </a:p>
          <a:p>
            <a:pPr>
              <a:buFont typeface="Wingdings 2" panose="05020102010507070707" pitchFamily="18" charset="2"/>
              <a:buNone/>
            </a:pPr>
            <a:r>
              <a:rPr lang="en-GB" altLang="en-US" sz="3200" b="1" dirty="0">
                <a:solidFill>
                  <a:srgbClr val="FFC000"/>
                </a:solidFill>
              </a:rPr>
              <a:t>“…problem: perpetual…”</a:t>
            </a:r>
          </a:p>
          <a:p>
            <a:pPr>
              <a:buFont typeface="Wingdings 2" panose="05020102010507070707" pitchFamily="18" charset="2"/>
              <a:buNone/>
            </a:pPr>
            <a:r>
              <a:rPr lang="en-GB" altLang="en-US" sz="3200" b="1" dirty="0">
                <a:solidFill>
                  <a:srgbClr val="FFC000"/>
                </a:solidFill>
              </a:rPr>
              <a:t>The author uses a colon to explain the serious issues that people in Africa have to deal with in modern times.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2569</TotalTime>
  <Words>1628</Words>
  <Application>Microsoft Office PowerPoint</Application>
  <PresentationFormat>On-screen Show (4:3)</PresentationFormat>
  <Paragraphs>174</Paragraphs>
  <Slides>33</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Century Gothic</vt:lpstr>
      <vt:lpstr>ImprintMT</vt:lpstr>
      <vt:lpstr>Wingdings</vt:lpstr>
      <vt:lpstr>Wingdings 2</vt:lpstr>
      <vt:lpstr>Wingdings 3</vt:lpstr>
      <vt:lpstr>Ion</vt:lpstr>
      <vt:lpstr>National 5 RUAE</vt:lpstr>
      <vt:lpstr>PowerPoint Presentation</vt:lpstr>
      <vt:lpstr>PowerPoint Presentation</vt:lpstr>
      <vt:lpstr>Features you may be asked about...</vt:lpstr>
      <vt:lpstr>1. Punctuation</vt:lpstr>
      <vt:lpstr>Exclamation marks        !</vt:lpstr>
      <vt:lpstr>Example</vt:lpstr>
      <vt:lpstr>Colon    :</vt:lpstr>
      <vt:lpstr>Example </vt:lpstr>
      <vt:lpstr>Example</vt:lpstr>
      <vt:lpstr>Parenthesis</vt:lpstr>
      <vt:lpstr>Parenthesis can be created using commas, dashes and brackets.  Commas The oldest man in history, who was from Germany, died at the age of 109.       Dashes The oldest man in history-who was from Germany-died at the age of 109.              Brackets The oldest man in history (who was from Germany) died at the age of 109.              </vt:lpstr>
      <vt:lpstr>PowerPoint Presentation</vt:lpstr>
      <vt:lpstr>Example</vt:lpstr>
      <vt:lpstr>Single Dash       -</vt:lpstr>
      <vt:lpstr>PowerPoint Presentation</vt:lpstr>
      <vt:lpstr>Example</vt:lpstr>
      <vt:lpstr>Example</vt:lpstr>
      <vt:lpstr>Inverted Commas  “   ”</vt:lpstr>
      <vt:lpstr>Example </vt:lpstr>
      <vt:lpstr>Rhetorical question</vt:lpstr>
      <vt:lpstr>Example</vt:lpstr>
      <vt:lpstr>2. Short Sentences</vt:lpstr>
      <vt:lpstr>Example</vt:lpstr>
      <vt:lpstr>Example</vt:lpstr>
      <vt:lpstr>3. Repetition</vt:lpstr>
      <vt:lpstr>Example </vt:lpstr>
      <vt:lpstr>4. Listing</vt:lpstr>
      <vt:lpstr>Why do authors use listing?</vt:lpstr>
      <vt:lpstr>Example</vt:lpstr>
      <vt:lpstr>5. Minor Sentences</vt:lpstr>
      <vt:lpstr>Why are they used?</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Derek Allison</dc:creator>
  <cp:lastModifiedBy>d allison</cp:lastModifiedBy>
  <cp:revision>159</cp:revision>
  <dcterms:created xsi:type="dcterms:W3CDTF">2010-05-13T19:42:41Z</dcterms:created>
  <dcterms:modified xsi:type="dcterms:W3CDTF">2019-11-13T13:56:59Z</dcterms:modified>
</cp:coreProperties>
</file>