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9" r:id="rId3"/>
    <p:sldId id="257" r:id="rId4"/>
    <p:sldId id="272" r:id="rId5"/>
    <p:sldId id="267" r:id="rId6"/>
    <p:sldId id="260" r:id="rId7"/>
    <p:sldId id="270" r:id="rId8"/>
    <p:sldId id="269" r:id="rId9"/>
    <p:sldId id="261" r:id="rId10"/>
    <p:sldId id="262" r:id="rId11"/>
    <p:sldId id="263" r:id="rId12"/>
    <p:sldId id="264" r:id="rId13"/>
    <p:sldId id="265" r:id="rId14"/>
    <p:sldId id="266" r:id="rId15"/>
    <p:sldId id="273" r:id="rId16"/>
    <p:sldId id="287" r:id="rId17"/>
    <p:sldId id="299" r:id="rId18"/>
    <p:sldId id="288" r:id="rId19"/>
    <p:sldId id="274" r:id="rId20"/>
    <p:sldId id="289" r:id="rId21"/>
    <p:sldId id="279" r:id="rId22"/>
    <p:sldId id="280" r:id="rId23"/>
    <p:sldId id="281" r:id="rId24"/>
    <p:sldId id="282" r:id="rId25"/>
    <p:sldId id="283" r:id="rId26"/>
    <p:sldId id="284" r:id="rId27"/>
    <p:sldId id="276" r:id="rId28"/>
    <p:sldId id="277" r:id="rId29"/>
    <p:sldId id="278" r:id="rId30"/>
    <p:sldId id="285" r:id="rId31"/>
    <p:sldId id="286" r:id="rId32"/>
    <p:sldId id="290" r:id="rId33"/>
    <p:sldId id="294" r:id="rId34"/>
    <p:sldId id="295" r:id="rId35"/>
    <p:sldId id="291" r:id="rId36"/>
    <p:sldId id="292" r:id="rId37"/>
    <p:sldId id="293" r:id="rId38"/>
    <p:sldId id="296" r:id="rId39"/>
    <p:sldId id="297" r:id="rId40"/>
    <p:sldId id="298" r:id="rId41"/>
  </p:sldIdLst>
  <p:sldSz cx="9144000" cy="6858000" type="screen4x3"/>
  <p:notesSz cx="7023100" cy="93091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95" autoAdjust="0"/>
    <p:restoredTop sz="94660"/>
  </p:normalViewPr>
  <p:slideViewPr>
    <p:cSldViewPr>
      <p:cViewPr varScale="1">
        <p:scale>
          <a:sx n="94" d="100"/>
          <a:sy n="94" d="100"/>
        </p:scale>
        <p:origin x="63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44109" cy="465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35843" name="Rectangle 3"/>
          <p:cNvSpPr>
            <a:spLocks noGrp="1" noChangeArrowheads="1"/>
          </p:cNvSpPr>
          <p:nvPr>
            <p:ph type="dt" sz="quarter" idx="1"/>
          </p:nvPr>
        </p:nvSpPr>
        <p:spPr bwMode="auto">
          <a:xfrm>
            <a:off x="3977352" y="0"/>
            <a:ext cx="3044109" cy="465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35844" name="Rectangle 4"/>
          <p:cNvSpPr>
            <a:spLocks noGrp="1" noChangeArrowheads="1"/>
          </p:cNvSpPr>
          <p:nvPr>
            <p:ph type="ftr" sz="quarter" idx="2"/>
          </p:nvPr>
        </p:nvSpPr>
        <p:spPr bwMode="auto">
          <a:xfrm>
            <a:off x="0" y="8841635"/>
            <a:ext cx="3044109" cy="465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35845" name="Rectangle 5"/>
          <p:cNvSpPr>
            <a:spLocks noGrp="1" noChangeArrowheads="1"/>
          </p:cNvSpPr>
          <p:nvPr>
            <p:ph type="sldNum" sz="quarter" idx="3"/>
          </p:nvPr>
        </p:nvSpPr>
        <p:spPr bwMode="auto">
          <a:xfrm>
            <a:off x="3977352" y="8841635"/>
            <a:ext cx="3044109" cy="465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26B5703-93C9-4006-9719-22E8D23C16C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1024" units="cm"/>
          <inkml:channel name="T" type="integer" max="2.14748E9" units="dev"/>
        </inkml:traceFormat>
        <inkml:channelProperties>
          <inkml:channelProperty channel="X" name="resolution" value="28.31858" units="1/cm"/>
          <inkml:channelProperty channel="Y" name="resolution" value="28.36565" units="1/cm"/>
          <inkml:channelProperty channel="T" name="resolution" value="1" units="1/dev"/>
        </inkml:channelProperties>
      </inkml:inkSource>
      <inkml:timestamp xml:id="ts0" timeString="2018-10-05T09:59:00.677"/>
    </inkml:context>
    <inkml:brush xml:id="br0">
      <inkml:brushProperty name="width" value="0.05292" units="cm"/>
      <inkml:brushProperty name="height" value="0.05292" units="cm"/>
      <inkml:brushProperty name="color" value="#00B050"/>
    </inkml:brush>
  </inkml:definitions>
  <inkml:trace contextRef="#ctx0" brushRef="#br0">15895 3552 0,'0'0'78,"20"0"-78,19 0 16,80 0-16,40 0 15,-40 0-15,139 0 16,139 59-16,99-59 16,-317 0-16,277 0 15,318 0-15,-99 40 16,-457-20-16,397-20 15,-238 0-15,-99 0 16,-199 0-16,80 0 16,-60 0-16,-79 0 15</inkml:trace>
  <inkml:trace contextRef="#ctx0" brushRef="#br0" timeOffset="4496">3135 10299 0,'0'0'0,"0"0"16,60 0-16,39-20 16,60 0-16,-100 20 15,120 0-15,-80 0 16,-39 0-16,-21 0 15,-19 0 17,-20 0-32,20 0 31,0 0-31,20 0 15,19 0-15,60 0 16,-79 0-16,79 0 16,79 0-16,1 20 15,-140 0-15,160-20 16,19 0-16,-20 0 15,-139 0-15,80 0 16,0 0-16,-60 0 16,-79 0-16,39 0 15,-39 0-15,20 0 16,-20 0-1,0 0-15,19 0 16,-19 0-16,0 0 16,79 0-16,20 0 15,-19 0-15,-1 0 16,-59 0-16,39 0 15,0 0-15,-19 0 16,-21 0-16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44109" cy="465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7171" name="Rectangle 3"/>
          <p:cNvSpPr>
            <a:spLocks noGrp="1" noChangeArrowheads="1"/>
          </p:cNvSpPr>
          <p:nvPr>
            <p:ph type="dt" idx="1"/>
          </p:nvPr>
        </p:nvSpPr>
        <p:spPr bwMode="auto">
          <a:xfrm>
            <a:off x="3977352" y="0"/>
            <a:ext cx="3044109" cy="465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717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701983" y="4421562"/>
            <a:ext cx="5619136" cy="418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7174" name="Rectangle 6"/>
          <p:cNvSpPr>
            <a:spLocks noGrp="1" noChangeArrowheads="1"/>
          </p:cNvSpPr>
          <p:nvPr>
            <p:ph type="ftr" sz="quarter" idx="4"/>
          </p:nvPr>
        </p:nvSpPr>
        <p:spPr bwMode="auto">
          <a:xfrm>
            <a:off x="0" y="8841635"/>
            <a:ext cx="3044109" cy="465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7175" name="Rectangle 7"/>
          <p:cNvSpPr>
            <a:spLocks noGrp="1" noChangeArrowheads="1"/>
          </p:cNvSpPr>
          <p:nvPr>
            <p:ph type="sldNum" sz="quarter" idx="5"/>
          </p:nvPr>
        </p:nvSpPr>
        <p:spPr bwMode="auto">
          <a:xfrm>
            <a:off x="3977352" y="8841635"/>
            <a:ext cx="3044109" cy="465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F4389CE-24DF-41C4-AE92-A7431ED993D3}"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1F8B05-B6E6-4508-87EF-F58D0DD2A4A9}" type="slidenum">
              <a:rPr lang="en-GB" altLang="en-US"/>
              <a:pPr/>
              <a:t>1</a:t>
            </a:fld>
            <a:endParaRPr lang="en-GB" altLang="en-US"/>
          </a:p>
        </p:txBody>
      </p:sp>
      <p:sp>
        <p:nvSpPr>
          <p:cNvPr id="13314" name="Rectangle 2"/>
          <p:cNvSpPr>
            <a:spLocks noGrp="1" noRot="1" noChangeAspect="1" noChangeArrowheads="1" noTextEdit="1"/>
          </p:cNvSpPr>
          <p:nvPr>
            <p:ph type="sldImg"/>
          </p:nvPr>
        </p:nvSpPr>
        <p:spPr>
          <a:xfrm>
            <a:off x="1184275" y="698500"/>
            <a:ext cx="4654550" cy="3490913"/>
          </a:xfrm>
          <a:ln/>
        </p:spPr>
      </p:sp>
      <p:sp>
        <p:nvSpPr>
          <p:cNvPr id="133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79A426-0243-4CE3-BF63-3415FD6C441F}" type="slidenum">
              <a:rPr lang="en-GB" altLang="en-US"/>
              <a:pPr/>
              <a:t>13</a:t>
            </a:fld>
            <a:endParaRPr lang="en-GB" altLang="en-US"/>
          </a:p>
        </p:txBody>
      </p:sp>
      <p:sp>
        <p:nvSpPr>
          <p:cNvPr id="30722" name="Rectangle 2"/>
          <p:cNvSpPr>
            <a:spLocks noGrp="1" noRot="1" noChangeAspect="1" noChangeArrowheads="1" noTextEdit="1"/>
          </p:cNvSpPr>
          <p:nvPr>
            <p:ph type="sldImg"/>
          </p:nvPr>
        </p:nvSpPr>
        <p:spPr>
          <a:xfrm>
            <a:off x="1184275" y="698500"/>
            <a:ext cx="4654550" cy="3490913"/>
          </a:xfrm>
          <a:ln/>
        </p:spPr>
      </p:sp>
      <p:sp>
        <p:nvSpPr>
          <p:cNvPr id="307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434F22-733A-439E-9057-4A383BE51A2D}" type="slidenum">
              <a:rPr lang="en-GB" altLang="en-US"/>
              <a:pPr/>
              <a:t>14</a:t>
            </a:fld>
            <a:endParaRPr lang="en-GB" altLang="en-US"/>
          </a:p>
        </p:txBody>
      </p:sp>
      <p:sp>
        <p:nvSpPr>
          <p:cNvPr id="32770" name="Rectangle 2"/>
          <p:cNvSpPr>
            <a:spLocks noGrp="1" noRot="1" noChangeAspect="1" noChangeArrowheads="1" noTextEdit="1"/>
          </p:cNvSpPr>
          <p:nvPr>
            <p:ph type="sldImg"/>
          </p:nvPr>
        </p:nvSpPr>
        <p:spPr>
          <a:xfrm>
            <a:off x="1184275" y="698500"/>
            <a:ext cx="4654550" cy="3490913"/>
          </a:xfrm>
          <a:ln/>
        </p:spPr>
      </p:sp>
      <p:sp>
        <p:nvSpPr>
          <p:cNvPr id="327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4A9FC4-0CD3-4FAF-931C-CDE7346BFB21}" type="slidenum">
              <a:rPr lang="en-GB" altLang="en-US"/>
              <a:pPr/>
              <a:t>2</a:t>
            </a:fld>
            <a:endParaRPr lang="en-GB" altLang="en-US"/>
          </a:p>
        </p:txBody>
      </p:sp>
      <p:sp>
        <p:nvSpPr>
          <p:cNvPr id="14338" name="Rectangle 2"/>
          <p:cNvSpPr>
            <a:spLocks noGrp="1" noRot="1" noChangeAspect="1" noChangeArrowheads="1" noTextEdit="1"/>
          </p:cNvSpPr>
          <p:nvPr>
            <p:ph type="sldImg"/>
          </p:nvPr>
        </p:nvSpPr>
        <p:spPr>
          <a:xfrm>
            <a:off x="1184275" y="698500"/>
            <a:ext cx="4654550" cy="3490913"/>
          </a:xfrm>
          <a:ln/>
        </p:spPr>
      </p:sp>
      <p:sp>
        <p:nvSpPr>
          <p:cNvPr id="143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86446A-2E23-405A-ABD6-DAEE63200F14}" type="slidenum">
              <a:rPr lang="en-GB" altLang="en-US"/>
              <a:pPr/>
              <a:t>3</a:t>
            </a:fld>
            <a:endParaRPr lang="en-GB" altLang="en-US"/>
          </a:p>
        </p:txBody>
      </p:sp>
      <p:sp>
        <p:nvSpPr>
          <p:cNvPr id="15362" name="Rectangle 2"/>
          <p:cNvSpPr>
            <a:spLocks noGrp="1" noRot="1" noChangeAspect="1" noChangeArrowheads="1" noTextEdit="1"/>
          </p:cNvSpPr>
          <p:nvPr>
            <p:ph type="sldImg"/>
          </p:nvPr>
        </p:nvSpPr>
        <p:spPr>
          <a:xfrm>
            <a:off x="1184275" y="698500"/>
            <a:ext cx="4654550" cy="3490913"/>
          </a:xfrm>
          <a:ln/>
        </p:spPr>
      </p:sp>
      <p:sp>
        <p:nvSpPr>
          <p:cNvPr id="153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1857CB-FEC3-4303-A05A-E154C71B4F1E}" type="slidenum">
              <a:rPr lang="en-GB" altLang="en-US"/>
              <a:pPr/>
              <a:t>6</a:t>
            </a:fld>
            <a:endParaRPr lang="en-GB" altLang="en-US"/>
          </a:p>
        </p:txBody>
      </p:sp>
      <p:sp>
        <p:nvSpPr>
          <p:cNvPr id="8194" name="Rectangle 2"/>
          <p:cNvSpPr>
            <a:spLocks noGrp="1" noRot="1" noChangeAspect="1" noChangeArrowheads="1" noTextEdit="1"/>
          </p:cNvSpPr>
          <p:nvPr>
            <p:ph type="sldImg"/>
          </p:nvPr>
        </p:nvSpPr>
        <p:spPr>
          <a:xfrm>
            <a:off x="1184275" y="698500"/>
            <a:ext cx="4654550" cy="3490913"/>
          </a:xfrm>
          <a:ln/>
        </p:spPr>
      </p:sp>
      <p:sp>
        <p:nvSpPr>
          <p:cNvPr id="8195" name="Rectangle 3"/>
          <p:cNvSpPr>
            <a:spLocks noGrp="1" noChangeArrowheads="1"/>
          </p:cNvSpPr>
          <p:nvPr>
            <p:ph type="body" idx="1"/>
          </p:nvPr>
        </p:nvSpPr>
        <p:spPr>
          <a:xfrm>
            <a:off x="936523" y="4421562"/>
            <a:ext cx="5150055" cy="4189318"/>
          </a:xfrm>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FBE150-6C99-4BEE-B18C-C9F08B967347}" type="slidenum">
              <a:rPr lang="en-GB" altLang="en-US"/>
              <a:pPr/>
              <a:t>7</a:t>
            </a:fld>
            <a:endParaRPr lang="en-GB" altLang="en-US"/>
          </a:p>
        </p:txBody>
      </p:sp>
      <p:sp>
        <p:nvSpPr>
          <p:cNvPr id="16386" name="Rectangle 2"/>
          <p:cNvSpPr>
            <a:spLocks noGrp="1" noRot="1" noChangeAspect="1" noChangeArrowheads="1" noTextEdit="1"/>
          </p:cNvSpPr>
          <p:nvPr>
            <p:ph type="sldImg"/>
          </p:nvPr>
        </p:nvSpPr>
        <p:spPr>
          <a:xfrm>
            <a:off x="1184275" y="698500"/>
            <a:ext cx="4654550" cy="3490913"/>
          </a:xfrm>
          <a:ln/>
        </p:spPr>
      </p:sp>
      <p:sp>
        <p:nvSpPr>
          <p:cNvPr id="163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36769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03CB96-2DE6-4660-A058-D774C2B77033}" type="slidenum">
              <a:rPr lang="en-GB" altLang="en-US"/>
              <a:pPr/>
              <a:t>9</a:t>
            </a:fld>
            <a:endParaRPr lang="en-GB" altLang="en-US"/>
          </a:p>
        </p:txBody>
      </p:sp>
      <p:sp>
        <p:nvSpPr>
          <p:cNvPr id="22530" name="Rectangle 2"/>
          <p:cNvSpPr>
            <a:spLocks noGrp="1" noRot="1" noChangeAspect="1" noChangeArrowheads="1" noTextEdit="1"/>
          </p:cNvSpPr>
          <p:nvPr>
            <p:ph type="sldImg"/>
          </p:nvPr>
        </p:nvSpPr>
        <p:spPr>
          <a:xfrm>
            <a:off x="1184275" y="698500"/>
            <a:ext cx="4654550" cy="3490913"/>
          </a:xfrm>
          <a:ln/>
        </p:spPr>
      </p:sp>
      <p:sp>
        <p:nvSpPr>
          <p:cNvPr id="225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DAC6BC-4E20-46F2-9148-2A5CD59814F2}" type="slidenum">
              <a:rPr lang="en-GB" altLang="en-US"/>
              <a:pPr/>
              <a:t>10</a:t>
            </a:fld>
            <a:endParaRPr lang="en-GB" altLang="en-US"/>
          </a:p>
        </p:txBody>
      </p:sp>
      <p:sp>
        <p:nvSpPr>
          <p:cNvPr id="24578" name="Rectangle 2"/>
          <p:cNvSpPr>
            <a:spLocks noGrp="1" noRot="1" noChangeAspect="1" noChangeArrowheads="1" noTextEdit="1"/>
          </p:cNvSpPr>
          <p:nvPr>
            <p:ph type="sldImg"/>
          </p:nvPr>
        </p:nvSpPr>
        <p:spPr>
          <a:xfrm>
            <a:off x="1184275" y="698500"/>
            <a:ext cx="4654550" cy="3490913"/>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C08D09-C24D-42A3-9668-BCF6AC14088F}" type="slidenum">
              <a:rPr lang="en-GB" altLang="en-US"/>
              <a:pPr/>
              <a:t>11</a:t>
            </a:fld>
            <a:endParaRPr lang="en-GB" altLang="en-US"/>
          </a:p>
        </p:txBody>
      </p:sp>
      <p:sp>
        <p:nvSpPr>
          <p:cNvPr id="26626" name="Rectangle 2"/>
          <p:cNvSpPr>
            <a:spLocks noGrp="1" noRot="1" noChangeAspect="1" noChangeArrowheads="1" noTextEdit="1"/>
          </p:cNvSpPr>
          <p:nvPr>
            <p:ph type="sldImg"/>
          </p:nvPr>
        </p:nvSpPr>
        <p:spPr>
          <a:xfrm>
            <a:off x="1184275" y="698500"/>
            <a:ext cx="4654550" cy="3490913"/>
          </a:xfrm>
          <a:ln/>
        </p:spPr>
      </p:sp>
      <p:sp>
        <p:nvSpPr>
          <p:cNvPr id="266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BD8D7D-F112-4B0A-A2A1-55579A56BA8C}" type="slidenum">
              <a:rPr lang="en-GB" altLang="en-US"/>
              <a:pPr/>
              <a:t>12</a:t>
            </a:fld>
            <a:endParaRPr lang="en-GB" altLang="en-US"/>
          </a:p>
        </p:txBody>
      </p:sp>
      <p:sp>
        <p:nvSpPr>
          <p:cNvPr id="28674" name="Rectangle 2"/>
          <p:cNvSpPr>
            <a:spLocks noGrp="1" noRot="1" noChangeAspect="1" noChangeArrowheads="1" noTextEdit="1"/>
          </p:cNvSpPr>
          <p:nvPr>
            <p:ph type="sldImg"/>
          </p:nvPr>
        </p:nvSpPr>
        <p:spPr>
          <a:xfrm>
            <a:off x="1184275" y="698500"/>
            <a:ext cx="4654550" cy="3490913"/>
          </a:xfrm>
          <a:ln/>
        </p:spPr>
      </p:sp>
      <p:sp>
        <p:nvSpPr>
          <p:cNvPr id="2867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E971E04-8908-4D80-81DD-6615B9C4048B}" type="slidenum">
              <a:rPr lang="en-GB" altLang="en-US"/>
              <a:pPr/>
              <a:t>‹#›</a:t>
            </a:fld>
            <a:endParaRPr lang="en-GB" altLang="en-US"/>
          </a:p>
        </p:txBody>
      </p:sp>
    </p:spTree>
    <p:extLst>
      <p:ext uri="{BB962C8B-B14F-4D97-AF65-F5344CB8AC3E}">
        <p14:creationId xmlns:p14="http://schemas.microsoft.com/office/powerpoint/2010/main" val="2697909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53BE34DD-7201-41F7-9C17-BB55E1B756F2}" type="slidenum">
              <a:rPr lang="en-GB" altLang="en-US"/>
              <a:pPr/>
              <a:t>‹#›</a:t>
            </a:fld>
            <a:endParaRPr lang="en-GB" altLang="en-US"/>
          </a:p>
        </p:txBody>
      </p:sp>
    </p:spTree>
    <p:extLst>
      <p:ext uri="{BB962C8B-B14F-4D97-AF65-F5344CB8AC3E}">
        <p14:creationId xmlns:p14="http://schemas.microsoft.com/office/powerpoint/2010/main" val="699281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A32ED250-B974-494D-9880-B5575DAADE99}" type="slidenum">
              <a:rPr lang="en-GB" altLang="en-US"/>
              <a:pPr/>
              <a:t>‹#›</a:t>
            </a:fld>
            <a:endParaRPr lang="en-GB" altLang="en-US"/>
          </a:p>
        </p:txBody>
      </p:sp>
    </p:spTree>
    <p:extLst>
      <p:ext uri="{BB962C8B-B14F-4D97-AF65-F5344CB8AC3E}">
        <p14:creationId xmlns:p14="http://schemas.microsoft.com/office/powerpoint/2010/main" val="330147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2B56A35-6250-47B4-94F6-666720ED3393}" type="slidenum">
              <a:rPr lang="en-GB" altLang="en-US"/>
              <a:pPr/>
              <a:t>‹#›</a:t>
            </a:fld>
            <a:endParaRPr lang="en-GB" altLang="en-US"/>
          </a:p>
        </p:txBody>
      </p:sp>
    </p:spTree>
    <p:extLst>
      <p:ext uri="{BB962C8B-B14F-4D97-AF65-F5344CB8AC3E}">
        <p14:creationId xmlns:p14="http://schemas.microsoft.com/office/powerpoint/2010/main" val="1150427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50D0F545-FE2A-402E-B4B8-56B8AD1CEA7D}" type="slidenum">
              <a:rPr lang="en-GB" altLang="en-US"/>
              <a:pPr/>
              <a:t>‹#›</a:t>
            </a:fld>
            <a:endParaRPr lang="en-GB" altLang="en-US"/>
          </a:p>
        </p:txBody>
      </p:sp>
    </p:spTree>
    <p:extLst>
      <p:ext uri="{BB962C8B-B14F-4D97-AF65-F5344CB8AC3E}">
        <p14:creationId xmlns:p14="http://schemas.microsoft.com/office/powerpoint/2010/main" val="1050908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C70579C-9534-4F6D-83BA-1E4FA9C904FC}" type="slidenum">
              <a:rPr lang="en-GB" altLang="en-US"/>
              <a:pPr/>
              <a:t>‹#›</a:t>
            </a:fld>
            <a:endParaRPr lang="en-GB" altLang="en-US"/>
          </a:p>
        </p:txBody>
      </p:sp>
    </p:spTree>
    <p:extLst>
      <p:ext uri="{BB962C8B-B14F-4D97-AF65-F5344CB8AC3E}">
        <p14:creationId xmlns:p14="http://schemas.microsoft.com/office/powerpoint/2010/main" val="2146448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C8893BD2-AF91-42CB-A1C4-09A602B4799E}" type="slidenum">
              <a:rPr lang="en-GB" altLang="en-US"/>
              <a:pPr/>
              <a:t>‹#›</a:t>
            </a:fld>
            <a:endParaRPr lang="en-GB" altLang="en-US"/>
          </a:p>
        </p:txBody>
      </p:sp>
    </p:spTree>
    <p:extLst>
      <p:ext uri="{BB962C8B-B14F-4D97-AF65-F5344CB8AC3E}">
        <p14:creationId xmlns:p14="http://schemas.microsoft.com/office/powerpoint/2010/main" val="3711093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5D7D2291-3C70-47C7-BF41-0EA90FFA824F}" type="slidenum">
              <a:rPr lang="en-GB" altLang="en-US"/>
              <a:pPr/>
              <a:t>‹#›</a:t>
            </a:fld>
            <a:endParaRPr lang="en-GB" altLang="en-US"/>
          </a:p>
        </p:txBody>
      </p:sp>
    </p:spTree>
    <p:extLst>
      <p:ext uri="{BB962C8B-B14F-4D97-AF65-F5344CB8AC3E}">
        <p14:creationId xmlns:p14="http://schemas.microsoft.com/office/powerpoint/2010/main" val="3945580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10AAD304-468E-4910-B849-49EA39CA8659}" type="slidenum">
              <a:rPr lang="en-GB" altLang="en-US"/>
              <a:pPr/>
              <a:t>‹#›</a:t>
            </a:fld>
            <a:endParaRPr lang="en-GB" altLang="en-US"/>
          </a:p>
        </p:txBody>
      </p:sp>
    </p:spTree>
    <p:extLst>
      <p:ext uri="{BB962C8B-B14F-4D97-AF65-F5344CB8AC3E}">
        <p14:creationId xmlns:p14="http://schemas.microsoft.com/office/powerpoint/2010/main" val="2788078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B2598F7E-B058-4683-890A-B09A4F90FD7B}" type="slidenum">
              <a:rPr lang="en-GB" altLang="en-US"/>
              <a:pPr/>
              <a:t>‹#›</a:t>
            </a:fld>
            <a:endParaRPr lang="en-GB" altLang="en-US"/>
          </a:p>
        </p:txBody>
      </p:sp>
    </p:spTree>
    <p:extLst>
      <p:ext uri="{BB962C8B-B14F-4D97-AF65-F5344CB8AC3E}">
        <p14:creationId xmlns:p14="http://schemas.microsoft.com/office/powerpoint/2010/main" val="1285392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DBA3D3E8-AF94-4C16-916F-51AA78263A2D}" type="slidenum">
              <a:rPr lang="en-GB" altLang="en-US"/>
              <a:pPr/>
              <a:t>‹#›</a:t>
            </a:fld>
            <a:endParaRPr lang="en-GB" altLang="en-US"/>
          </a:p>
        </p:txBody>
      </p:sp>
    </p:spTree>
    <p:extLst>
      <p:ext uri="{BB962C8B-B14F-4D97-AF65-F5344CB8AC3E}">
        <p14:creationId xmlns:p14="http://schemas.microsoft.com/office/powerpoint/2010/main" val="188173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6075F9A-8E93-424A-8BC8-CA608486B0F5}"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en-GB" altLang="en-US" sz="5400" b="1" u="sng" dirty="0" smtClean="0"/>
              <a:t>National 5</a:t>
            </a:r>
            <a:br>
              <a:rPr lang="en-GB" altLang="en-US" sz="5400" b="1" u="sng" dirty="0" smtClean="0"/>
            </a:br>
            <a:r>
              <a:rPr lang="en-GB" altLang="en-US" sz="5400" b="1" u="sng" dirty="0" smtClean="0"/>
              <a:t>RUAE Workshop</a:t>
            </a:r>
            <a:endParaRPr lang="en-GB" altLang="en-US" sz="5400" b="1" u="sng" dirty="0"/>
          </a:p>
        </p:txBody>
      </p:sp>
      <p:sp>
        <p:nvSpPr>
          <p:cNvPr id="2051" name="Rectangle 3"/>
          <p:cNvSpPr>
            <a:spLocks noGrp="1" noChangeArrowheads="1"/>
          </p:cNvSpPr>
          <p:nvPr>
            <p:ph type="subTitle" idx="1"/>
          </p:nvPr>
        </p:nvSpPr>
        <p:spPr>
          <a:xfrm>
            <a:off x="1371600" y="3886200"/>
            <a:ext cx="6400800" cy="1752600"/>
          </a:xfrm>
        </p:spPr>
        <p:txBody>
          <a:bodyPr/>
          <a:lstStyle/>
          <a:p>
            <a:endParaRPr lang="en-GB" altLang="en-US" sz="3200"/>
          </a:p>
          <a:p>
            <a:r>
              <a:rPr lang="en-GB" altLang="en-US" sz="3600" b="1"/>
              <a:t>Word Choice Questions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endParaRPr lang="en-US" altLang="en-US"/>
          </a:p>
        </p:txBody>
      </p:sp>
      <p:sp>
        <p:nvSpPr>
          <p:cNvPr id="23555" name="Rectangle 3"/>
          <p:cNvSpPr>
            <a:spLocks noGrp="1" noChangeArrowheads="1"/>
          </p:cNvSpPr>
          <p:nvPr>
            <p:ph type="body" idx="1"/>
          </p:nvPr>
        </p:nvSpPr>
        <p:spPr/>
        <p:txBody>
          <a:bodyPr/>
          <a:lstStyle/>
          <a:p>
            <a:pPr>
              <a:buFontTx/>
              <a:buNone/>
            </a:pPr>
            <a:endParaRPr lang="en-GB" altLang="en-US" dirty="0"/>
          </a:p>
          <a:p>
            <a:pPr>
              <a:buFontTx/>
              <a:buNone/>
            </a:pPr>
            <a:r>
              <a:rPr lang="en-GB" altLang="en-US" dirty="0"/>
              <a:t>“bizarre”</a:t>
            </a:r>
          </a:p>
          <a:p>
            <a:pPr>
              <a:buFontTx/>
              <a:buNone/>
            </a:pPr>
            <a:r>
              <a:rPr lang="en-GB" altLang="en-US" dirty="0"/>
              <a:t>This has connotations of being </a:t>
            </a:r>
            <a:r>
              <a:rPr lang="en-GB" altLang="en-US" dirty="0" smtClean="0"/>
              <a:t>strange, irrational </a:t>
            </a:r>
            <a:r>
              <a:rPr lang="en-GB" altLang="en-US" dirty="0"/>
              <a:t>and weird. </a:t>
            </a:r>
            <a:endParaRPr lang="en-GB" altLang="en-US" dirty="0" smtClean="0"/>
          </a:p>
          <a:p>
            <a:pPr>
              <a:buFontTx/>
              <a:buNone/>
            </a:pPr>
            <a:r>
              <a:rPr lang="en-GB" altLang="en-US" dirty="0" smtClean="0"/>
              <a:t>This is effective as it conveys </a:t>
            </a:r>
            <a:r>
              <a:rPr lang="en-GB" altLang="en-US" dirty="0"/>
              <a:t>his opinion that sportspeople often behave in a very unusual and irrational manner and that we should laugh at them.  </a:t>
            </a:r>
            <a:endParaRPr lang="en-US"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altLang="en-US" b="1" u="sng"/>
              <a:t>Example question</a:t>
            </a:r>
            <a:endParaRPr lang="en-US" altLang="en-US" b="1" u="sng"/>
          </a:p>
        </p:txBody>
      </p:sp>
      <p:sp>
        <p:nvSpPr>
          <p:cNvPr id="25603" name="Rectangle 3"/>
          <p:cNvSpPr>
            <a:spLocks noGrp="1" noChangeArrowheads="1"/>
          </p:cNvSpPr>
          <p:nvPr>
            <p:ph type="body" idx="1"/>
          </p:nvPr>
        </p:nvSpPr>
        <p:spPr/>
        <p:txBody>
          <a:bodyPr/>
          <a:lstStyle/>
          <a:p>
            <a:pPr>
              <a:lnSpc>
                <a:spcPct val="90000"/>
              </a:lnSpc>
              <a:buFontTx/>
              <a:buNone/>
            </a:pPr>
            <a:r>
              <a:rPr lang="en-US" altLang="en-US" sz="2800" b="1" dirty="0">
                <a:solidFill>
                  <a:srgbClr val="0070C0"/>
                </a:solidFill>
              </a:rPr>
              <a:t>Explain what is suggested by the writer’s word choice of “web” in this paragraph (2).</a:t>
            </a:r>
          </a:p>
          <a:p>
            <a:pPr>
              <a:lnSpc>
                <a:spcPct val="90000"/>
              </a:lnSpc>
              <a:buFontTx/>
              <a:buNone/>
            </a:pPr>
            <a:endParaRPr lang="en-GB" altLang="en-US" sz="2800" b="1" dirty="0"/>
          </a:p>
          <a:p>
            <a:pPr>
              <a:lnSpc>
                <a:spcPct val="90000"/>
              </a:lnSpc>
              <a:buFontTx/>
              <a:buNone/>
            </a:pPr>
            <a:r>
              <a:rPr lang="en-US" altLang="en-US" sz="2800" i="1" dirty="0"/>
              <a:t>By now most of us know that the version of reality on offer on the X Factor is one shaped by a multimillion-pound business with slick production values. Yet we willingly suspend our disbelief week after week, month after month, in the name of entertainment. Is there something lacking in our daily lives that draws us so inexorably into Simon Cowell’s web?</a:t>
            </a:r>
          </a:p>
          <a:p>
            <a:pPr>
              <a:lnSpc>
                <a:spcPct val="90000"/>
              </a:lnSpc>
              <a:buFontTx/>
              <a:buNone/>
            </a:pPr>
            <a:endParaRPr lang="en-GB" altLang="en-US" i="1" dirty="0"/>
          </a:p>
          <a:p>
            <a:pPr>
              <a:lnSpc>
                <a:spcPct val="90000"/>
              </a:lnSpc>
              <a:buFontTx/>
              <a:buNone/>
            </a:pPr>
            <a:endParaRPr lang="en-US"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en-US" altLang="en-US"/>
          </a:p>
        </p:txBody>
      </p:sp>
      <p:sp>
        <p:nvSpPr>
          <p:cNvPr id="27651" name="Rectangle 3"/>
          <p:cNvSpPr>
            <a:spLocks noGrp="1" noChangeArrowheads="1"/>
          </p:cNvSpPr>
          <p:nvPr>
            <p:ph type="body" idx="1"/>
          </p:nvPr>
        </p:nvSpPr>
        <p:spPr/>
        <p:txBody>
          <a:bodyPr/>
          <a:lstStyle/>
          <a:p>
            <a:pPr>
              <a:buFontTx/>
              <a:buNone/>
            </a:pPr>
            <a:r>
              <a:rPr lang="en-GB" altLang="en-US" dirty="0"/>
              <a:t>“web”.</a:t>
            </a:r>
          </a:p>
          <a:p>
            <a:pPr>
              <a:buFontTx/>
              <a:buNone/>
            </a:pPr>
            <a:r>
              <a:rPr lang="en-GB" altLang="en-US" dirty="0"/>
              <a:t>This has connotations of being trapped and unable to escape. </a:t>
            </a:r>
            <a:endParaRPr lang="en-GB" altLang="en-US" dirty="0" smtClean="0"/>
          </a:p>
          <a:p>
            <a:pPr>
              <a:buFontTx/>
              <a:buNone/>
            </a:pPr>
            <a:r>
              <a:rPr lang="en-GB" altLang="en-US" dirty="0" smtClean="0"/>
              <a:t>This is effective as the </a:t>
            </a:r>
            <a:r>
              <a:rPr lang="en-GB" altLang="en-US" dirty="0"/>
              <a:t>writer is emphasising that shows such as the X Factor have taken a strong hold of us and our lives and that we can’t avoid them. </a:t>
            </a:r>
            <a:endParaRPr lang="en-US"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42412" y="9925"/>
            <a:ext cx="8229600" cy="1143000"/>
          </a:xfrm>
        </p:spPr>
        <p:txBody>
          <a:bodyPr/>
          <a:lstStyle/>
          <a:p>
            <a:r>
              <a:rPr lang="en-GB" altLang="en-US" b="1" u="sng" dirty="0"/>
              <a:t>Example question</a:t>
            </a:r>
            <a:endParaRPr lang="en-US" altLang="en-US" b="1" u="sng" dirty="0"/>
          </a:p>
        </p:txBody>
      </p:sp>
      <p:sp>
        <p:nvSpPr>
          <p:cNvPr id="29699" name="Rectangle 3"/>
          <p:cNvSpPr>
            <a:spLocks noGrp="1" noChangeArrowheads="1"/>
          </p:cNvSpPr>
          <p:nvPr>
            <p:ph type="body" idx="1"/>
          </p:nvPr>
        </p:nvSpPr>
        <p:spPr>
          <a:xfrm>
            <a:off x="457200" y="1425849"/>
            <a:ext cx="8229600" cy="4525963"/>
          </a:xfrm>
        </p:spPr>
        <p:txBody>
          <a:bodyPr/>
          <a:lstStyle/>
          <a:p>
            <a:pPr>
              <a:lnSpc>
                <a:spcPct val="80000"/>
              </a:lnSpc>
              <a:buFontTx/>
              <a:buNone/>
            </a:pPr>
            <a:r>
              <a:rPr lang="en-US" altLang="en-US" sz="2800" b="1" dirty="0">
                <a:solidFill>
                  <a:srgbClr val="0070C0"/>
                </a:solidFill>
              </a:rPr>
              <a:t>Explain why the writer’s word choice of “reward” is ironic (2)</a:t>
            </a:r>
          </a:p>
          <a:p>
            <a:pPr>
              <a:lnSpc>
                <a:spcPct val="80000"/>
              </a:lnSpc>
              <a:buFontTx/>
              <a:buNone/>
            </a:pPr>
            <a:endParaRPr lang="en-GB" altLang="en-US" sz="2800" b="1" dirty="0"/>
          </a:p>
          <a:p>
            <a:pPr>
              <a:buFontTx/>
              <a:buNone/>
            </a:pPr>
            <a:r>
              <a:rPr lang="en-US" altLang="en-US" sz="2800" i="1" dirty="0"/>
              <a:t>But it was Oliver that they took to heart: students at one of the country’s leading black colleges, Lovedale, formed a committee to ask for more.</a:t>
            </a:r>
          </a:p>
          <a:p>
            <a:pPr>
              <a:buFontTx/>
              <a:buNone/>
            </a:pPr>
            <a:r>
              <a:rPr lang="en-US" altLang="en-US" sz="2800" i="1" dirty="0"/>
              <a:t>Calling it the Board, after Dickens’s Board of Guardians, they asked for more lessons, more food—and more and better books. Their reward was to be charged with public violence. All 152 “board” members were expelled from the college and some were jailed.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en-US" altLang="en-US"/>
          </a:p>
        </p:txBody>
      </p:sp>
      <p:sp>
        <p:nvSpPr>
          <p:cNvPr id="31747" name="Rectangle 3"/>
          <p:cNvSpPr>
            <a:spLocks noGrp="1" noChangeArrowheads="1"/>
          </p:cNvSpPr>
          <p:nvPr>
            <p:ph type="body" idx="1"/>
          </p:nvPr>
        </p:nvSpPr>
        <p:spPr/>
        <p:txBody>
          <a:bodyPr/>
          <a:lstStyle/>
          <a:p>
            <a:pPr>
              <a:buFontTx/>
              <a:buNone/>
            </a:pPr>
            <a:r>
              <a:rPr lang="en-GB" altLang="en-US" dirty="0"/>
              <a:t>“reward”</a:t>
            </a:r>
          </a:p>
          <a:p>
            <a:pPr>
              <a:buFontTx/>
              <a:buNone/>
            </a:pPr>
            <a:r>
              <a:rPr lang="en-GB" altLang="en-US" dirty="0"/>
              <a:t>This has connotations of something pleasant and enjoyable. </a:t>
            </a:r>
            <a:endParaRPr lang="en-GB" altLang="en-US" dirty="0" smtClean="0"/>
          </a:p>
          <a:p>
            <a:pPr>
              <a:buFontTx/>
              <a:buNone/>
            </a:pPr>
            <a:r>
              <a:rPr lang="en-GB" altLang="en-US" dirty="0" smtClean="0"/>
              <a:t>This </a:t>
            </a:r>
            <a:r>
              <a:rPr lang="en-GB" altLang="en-US" dirty="0"/>
              <a:t>is ironic as what the people received was a punishment for their actions, the very opposite of pleasure and fun. </a:t>
            </a:r>
            <a:endParaRPr lang="en-US"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539552" y="620688"/>
            <a:ext cx="7992888" cy="5904656"/>
          </a:xfrm>
        </p:spPr>
        <p:txBody>
          <a:bodyPr/>
          <a:lstStyle/>
          <a:p>
            <a:pPr marL="457200" indent="-457200">
              <a:buNone/>
            </a:pPr>
            <a:r>
              <a:rPr lang="en-GB" altLang="en-US" dirty="0" smtClean="0">
                <a:solidFill>
                  <a:srgbClr val="9966FF"/>
                </a:solidFill>
                <a:latin typeface="Gill Sans MT" panose="020B0502020104020203" pitchFamily="34" charset="0"/>
              </a:rPr>
              <a:t>	</a:t>
            </a:r>
            <a:r>
              <a:rPr lang="en-GB" altLang="en-US" sz="4000" dirty="0" smtClean="0">
                <a:latin typeface="Gill Sans MT" panose="020B0502020104020203" pitchFamily="34" charset="0"/>
              </a:rPr>
              <a:t>While fur is obviously disgusting, it is also incredibly useful in that it alerts you to the fact that the person wearing it is a complete moron, without you having to waste time talking to them.</a:t>
            </a:r>
          </a:p>
          <a:p>
            <a:pPr marL="457200" indent="-457200">
              <a:buNone/>
            </a:pPr>
            <a:endParaRPr lang="en-GB" altLang="en-US" dirty="0" smtClean="0">
              <a:solidFill>
                <a:srgbClr val="9966FF"/>
              </a:solidFill>
              <a:latin typeface="Gill Sans MT" panose="020B0502020104020203" pitchFamily="34" charset="0"/>
            </a:endParaRPr>
          </a:p>
          <a:p>
            <a:pPr marL="457200" indent="-457200">
              <a:buNone/>
            </a:pPr>
            <a:r>
              <a:rPr lang="en-GB" altLang="en-US" sz="3600" dirty="0">
                <a:solidFill>
                  <a:srgbClr val="0070C0"/>
                </a:solidFill>
                <a:latin typeface="Gill Sans MT" panose="020B0502020104020203" pitchFamily="34" charset="0"/>
              </a:rPr>
              <a:t>Q. Explain how the writer’s word choice alerts you to her </a:t>
            </a:r>
            <a:r>
              <a:rPr lang="en-GB" altLang="en-US" sz="3600" dirty="0" smtClean="0">
                <a:solidFill>
                  <a:srgbClr val="0070C0"/>
                </a:solidFill>
                <a:latin typeface="Gill Sans MT" panose="020B0502020104020203" pitchFamily="34" charset="0"/>
              </a:rPr>
              <a:t>disapproval </a:t>
            </a:r>
            <a:r>
              <a:rPr lang="en-GB" altLang="en-US" sz="3600" dirty="0">
                <a:solidFill>
                  <a:srgbClr val="0070C0"/>
                </a:solidFill>
                <a:latin typeface="Gill Sans MT" panose="020B0502020104020203" pitchFamily="34" charset="0"/>
              </a:rPr>
              <a:t>for the wearers of fur (2 marks).</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1128600" y="1278720"/>
              <a:ext cx="6586920" cy="2429280"/>
            </p14:xfrm>
          </p:contentPart>
        </mc:Choice>
        <mc:Fallback xmlns="">
          <p:pic>
            <p:nvPicPr>
              <p:cNvPr id="2" name="Ink 1"/>
              <p:cNvPicPr/>
              <p:nvPr/>
            </p:nvPicPr>
            <p:blipFill>
              <a:blip r:embed="rId3"/>
              <a:stretch>
                <a:fillRect/>
              </a:stretch>
            </p:blipFill>
            <p:spPr>
              <a:xfrm>
                <a:off x="1119240" y="1269360"/>
                <a:ext cx="6605640" cy="2448000"/>
              </a:xfrm>
              <a:prstGeom prst="rect">
                <a:avLst/>
              </a:prstGeom>
            </p:spPr>
          </p:pic>
        </mc:Fallback>
      </mc:AlternateContent>
    </p:spTree>
    <p:extLst>
      <p:ext uri="{BB962C8B-B14F-4D97-AF65-F5344CB8AC3E}">
        <p14:creationId xmlns:p14="http://schemas.microsoft.com/office/powerpoint/2010/main" val="1673847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anim calcmode="lin" valueType="num">
                                      <p:cBhvr additive="base">
                                        <p:cTn id="7" dur="500" fill="hold"/>
                                        <p:tgtEl>
                                          <p:spTgt spid="286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48680"/>
            <a:ext cx="8435280" cy="5577483"/>
          </a:xfrm>
        </p:spPr>
        <p:txBody>
          <a:bodyPr/>
          <a:lstStyle/>
          <a:p>
            <a:pPr marL="0" indent="0">
              <a:buNone/>
            </a:pPr>
            <a:r>
              <a:rPr lang="en-GB" sz="4000" dirty="0" smtClean="0"/>
              <a:t>“moron”</a:t>
            </a:r>
          </a:p>
          <a:p>
            <a:pPr marL="0" indent="0">
              <a:buNone/>
            </a:pPr>
            <a:r>
              <a:rPr lang="en-GB" sz="4000" dirty="0" smtClean="0"/>
              <a:t>This has connotations of stupid, idiot, imbecile, ignorant…</a:t>
            </a:r>
          </a:p>
          <a:p>
            <a:pPr marL="0" indent="0">
              <a:buNone/>
            </a:pPr>
            <a:r>
              <a:rPr lang="en-GB" sz="4000" dirty="0" smtClean="0"/>
              <a:t>This suggests that she thinks that people who wear fur are stupid idiots and that they are ignorant imbeciles. </a:t>
            </a:r>
          </a:p>
          <a:p>
            <a:pPr marL="0" indent="0">
              <a:buNone/>
            </a:pPr>
            <a:endParaRPr lang="en-GB" dirty="0"/>
          </a:p>
        </p:txBody>
      </p:sp>
    </p:spTree>
    <p:extLst>
      <p:ext uri="{BB962C8B-B14F-4D97-AF65-F5344CB8AC3E}">
        <p14:creationId xmlns:p14="http://schemas.microsoft.com/office/powerpoint/2010/main" val="27591469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548680"/>
            <a:ext cx="8435280" cy="5577483"/>
          </a:xfrm>
        </p:spPr>
        <p:txBody>
          <a:bodyPr/>
          <a:lstStyle/>
          <a:p>
            <a:pPr marL="0" indent="0">
              <a:buNone/>
            </a:pPr>
            <a:endParaRPr lang="en-GB" sz="4000" dirty="0" smtClean="0"/>
          </a:p>
          <a:p>
            <a:pPr marL="0" indent="0">
              <a:buNone/>
            </a:pPr>
            <a:r>
              <a:rPr lang="en-GB" sz="4000" dirty="0" smtClean="0"/>
              <a:t>Q- “moron”</a:t>
            </a:r>
          </a:p>
          <a:p>
            <a:pPr marL="0" indent="0">
              <a:buNone/>
            </a:pPr>
            <a:r>
              <a:rPr lang="en-GB" sz="4000" dirty="0" smtClean="0"/>
              <a:t>C- stupid, idiot, imbecile, ignorant…</a:t>
            </a:r>
          </a:p>
          <a:p>
            <a:pPr marL="0" indent="0">
              <a:buNone/>
            </a:pPr>
            <a:r>
              <a:rPr lang="en-GB" sz="4000" dirty="0" smtClean="0"/>
              <a:t>C-This suggests that she thinks that people who wear fur are stupid idiots and that they are ignorant imbeciles. </a:t>
            </a:r>
          </a:p>
          <a:p>
            <a:pPr marL="0" indent="0">
              <a:buNone/>
            </a:pPr>
            <a:endParaRPr lang="en-GB" dirty="0"/>
          </a:p>
        </p:txBody>
      </p:sp>
    </p:spTree>
    <p:extLst>
      <p:ext uri="{BB962C8B-B14F-4D97-AF65-F5344CB8AC3E}">
        <p14:creationId xmlns:p14="http://schemas.microsoft.com/office/powerpoint/2010/main" val="3824085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04664"/>
            <a:ext cx="8784976" cy="6192688"/>
          </a:xfrm>
        </p:spPr>
        <p:txBody>
          <a:bodyPr/>
          <a:lstStyle/>
          <a:p>
            <a:pPr marL="0" indent="0">
              <a:buNone/>
            </a:pPr>
            <a:r>
              <a:rPr lang="en-GB" sz="3600" dirty="0" smtClean="0"/>
              <a:t>“disgusting”</a:t>
            </a:r>
          </a:p>
          <a:p>
            <a:pPr marL="0" indent="0">
              <a:buNone/>
            </a:pPr>
            <a:r>
              <a:rPr lang="en-GB" sz="3600" dirty="0" smtClean="0"/>
              <a:t>This has connotations of vile, horrible, appalling, terrible, unpleasant…</a:t>
            </a:r>
          </a:p>
          <a:p>
            <a:pPr marL="0" indent="0">
              <a:buNone/>
            </a:pPr>
            <a:r>
              <a:rPr lang="en-GB" sz="3600" dirty="0" smtClean="0"/>
              <a:t>This emphasises that she believes that wearing fur is vile and horrible and that people who do so are appalling and unpleasant. </a:t>
            </a:r>
          </a:p>
          <a:p>
            <a:pPr marL="0" indent="0">
              <a:buNone/>
            </a:pPr>
            <a:endParaRPr lang="en-GB" dirty="0"/>
          </a:p>
        </p:txBody>
      </p:sp>
    </p:spTree>
    <p:extLst>
      <p:ext uri="{BB962C8B-B14F-4D97-AF65-F5344CB8AC3E}">
        <p14:creationId xmlns:p14="http://schemas.microsoft.com/office/powerpoint/2010/main" val="2312784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467544" y="620688"/>
            <a:ext cx="8424935" cy="5832648"/>
          </a:xfrm>
        </p:spPr>
        <p:txBody>
          <a:bodyPr>
            <a:normAutofit/>
          </a:bodyPr>
          <a:lstStyle/>
          <a:p>
            <a:pPr marL="457200" indent="-457200">
              <a:buNone/>
            </a:pPr>
            <a:r>
              <a:rPr lang="en-GB" altLang="en-US" sz="2100" dirty="0">
                <a:latin typeface="Gill Sans MT" panose="020B0502020104020203" pitchFamily="34" charset="0"/>
              </a:rPr>
              <a:t>	</a:t>
            </a:r>
            <a:r>
              <a:rPr lang="en-GB" altLang="en-US" sz="3600" dirty="0">
                <a:latin typeface="Gill Sans MT" panose="020B0502020104020203" pitchFamily="34" charset="0"/>
              </a:rPr>
              <a:t>It’s still quite easy to walk alone on an idyllic beach in Hawaii and imagine that you are the only person on a pristine island. It’s even easier to imagine you are alone if you walk 100 metres into one of the remaining patches of majestic jungle.</a:t>
            </a:r>
          </a:p>
          <a:p>
            <a:pPr marL="457200" indent="-457200">
              <a:buNone/>
            </a:pPr>
            <a:endParaRPr lang="en-GB" altLang="en-US" sz="2100" dirty="0">
              <a:latin typeface="Gill Sans MT" panose="020B0502020104020203" pitchFamily="34" charset="0"/>
            </a:endParaRPr>
          </a:p>
          <a:p>
            <a:pPr marL="457200" indent="-457200">
              <a:buNone/>
            </a:pPr>
            <a:r>
              <a:rPr lang="en-GB" altLang="en-US" b="1" dirty="0">
                <a:solidFill>
                  <a:srgbClr val="0070C0"/>
                </a:solidFill>
                <a:latin typeface="Gill Sans MT" panose="020B0502020104020203" pitchFamily="34" charset="0"/>
              </a:rPr>
              <a:t>Q. </a:t>
            </a:r>
            <a:r>
              <a:rPr lang="en-GB" altLang="en-US" dirty="0">
                <a:solidFill>
                  <a:srgbClr val="0070C0"/>
                </a:solidFill>
                <a:latin typeface="Gill Sans MT" panose="020B0502020104020203" pitchFamily="34" charset="0"/>
              </a:rPr>
              <a:t>Explain how the writer’s word choice helps us to understand his admiration for the beauties of the island (2 marks).</a:t>
            </a:r>
          </a:p>
          <a:p>
            <a:pPr marL="0" indent="0">
              <a:buNone/>
            </a:pPr>
            <a:endParaRPr lang="en-GB" altLang="en-US" b="1" dirty="0" smtClean="0">
              <a:latin typeface="Gill Sans MT" panose="020B0502020104020203" pitchFamily="34" charset="0"/>
            </a:endParaRPr>
          </a:p>
        </p:txBody>
      </p:sp>
    </p:spTree>
    <p:extLst>
      <p:ext uri="{BB962C8B-B14F-4D97-AF65-F5344CB8AC3E}">
        <p14:creationId xmlns:p14="http://schemas.microsoft.com/office/powerpoint/2010/main" val="34355306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 calcmode="lin" valueType="num">
                                      <p:cBhvr additive="base">
                                        <p:cTn id="7" dur="500" fill="hold"/>
                                        <p:tgtEl>
                                          <p:spTgt spid="33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794">
                                            <p:txEl>
                                              <p:pRg st="2" end="2"/>
                                            </p:txEl>
                                          </p:spTgt>
                                        </p:tgtEl>
                                        <p:attrNameLst>
                                          <p:attrName>style.visibility</p:attrName>
                                        </p:attrNameLst>
                                      </p:cBhvr>
                                      <p:to>
                                        <p:strVal val="visible"/>
                                      </p:to>
                                    </p:set>
                                    <p:anim calcmode="lin" valueType="num">
                                      <p:cBhvr additive="base">
                                        <p:cTn id="13" dur="500" fill="hold"/>
                                        <p:tgtEl>
                                          <p:spTgt spid="3379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p:txBody>
          <a:bodyPr/>
          <a:lstStyle/>
          <a:p>
            <a:endParaRPr lang="en-US" altLang="en-US"/>
          </a:p>
        </p:txBody>
      </p:sp>
      <p:sp>
        <p:nvSpPr>
          <p:cNvPr id="5123" name="Content Placeholder 2"/>
          <p:cNvSpPr>
            <a:spLocks noGrp="1"/>
          </p:cNvSpPr>
          <p:nvPr>
            <p:ph idx="4294967295"/>
          </p:nvPr>
        </p:nvSpPr>
        <p:spPr/>
        <p:txBody>
          <a:bodyPr/>
          <a:lstStyle/>
          <a:p>
            <a:pPr>
              <a:buFontTx/>
              <a:buNone/>
            </a:pPr>
            <a:endParaRPr lang="en-GB" altLang="en-US" b="1" u="sng" dirty="0"/>
          </a:p>
          <a:p>
            <a:r>
              <a:rPr lang="en-GB" altLang="en-US" sz="3600" dirty="0"/>
              <a:t>In word choice questions </a:t>
            </a:r>
            <a:r>
              <a:rPr lang="en-US" altLang="en-US" sz="3600" dirty="0"/>
              <a:t>you will be asked to identify individual words and </a:t>
            </a:r>
            <a:r>
              <a:rPr lang="en-US" altLang="en-US" sz="3600" dirty="0" err="1" smtClean="0"/>
              <a:t>analyse</a:t>
            </a:r>
            <a:r>
              <a:rPr lang="en-US" altLang="en-US" sz="3600" dirty="0" smtClean="0"/>
              <a:t> and evaluate </a:t>
            </a:r>
            <a:r>
              <a:rPr lang="en-US" altLang="en-US" sz="3600" dirty="0"/>
              <a:t>how they help to convey the author’s </a:t>
            </a:r>
            <a:r>
              <a:rPr lang="en-US" altLang="en-US" sz="3600" dirty="0" smtClean="0"/>
              <a:t>ideas and arguments. </a:t>
            </a:r>
            <a:endParaRPr lang="en-GB" altLang="en-US" sz="3600" dirty="0"/>
          </a:p>
          <a:p>
            <a:pPr>
              <a:buFontTx/>
              <a:buNone/>
            </a:pPr>
            <a:endParaRPr lang="en-GB"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568952" cy="6336704"/>
          </a:xfrm>
        </p:spPr>
        <p:txBody>
          <a:bodyPr/>
          <a:lstStyle/>
          <a:p>
            <a:pPr marL="0" indent="0">
              <a:buNone/>
            </a:pPr>
            <a:endParaRPr lang="en-GB" sz="3600" dirty="0" smtClean="0"/>
          </a:p>
          <a:p>
            <a:pPr marL="0" indent="0">
              <a:buNone/>
            </a:pPr>
            <a:r>
              <a:rPr lang="en-GB" sz="3600" dirty="0" smtClean="0"/>
              <a:t>“pristine”</a:t>
            </a:r>
          </a:p>
          <a:p>
            <a:pPr marL="0" indent="0">
              <a:buNone/>
            </a:pPr>
            <a:r>
              <a:rPr lang="en-GB" sz="3600" dirty="0" smtClean="0"/>
              <a:t>This has connotations of clean, tidy, spotless, immaculate, perfect…</a:t>
            </a:r>
          </a:p>
          <a:p>
            <a:pPr marL="0" indent="0">
              <a:buNone/>
            </a:pPr>
            <a:r>
              <a:rPr lang="en-GB" sz="3600" dirty="0" smtClean="0"/>
              <a:t>This suggests that he thinks that the island is clean, tidy and immaculate and that it looks almost perfectly spotless. </a:t>
            </a:r>
            <a:endParaRPr lang="en-GB" sz="3600" dirty="0"/>
          </a:p>
        </p:txBody>
      </p:sp>
    </p:spTree>
    <p:extLst>
      <p:ext uri="{BB962C8B-B14F-4D97-AF65-F5344CB8AC3E}">
        <p14:creationId xmlns:p14="http://schemas.microsoft.com/office/powerpoint/2010/main" val="20467964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bwMode="auto">
          <a:xfrm>
            <a:off x="628650" y="1353741"/>
            <a:ext cx="7886700" cy="994172"/>
          </a:xfrm>
        </p:spPr>
        <p:txBody>
          <a:bodyPr wrap="square" numCol="1" anchorCtr="0" compatLnSpc="1">
            <a:prstTxWarp prst="textNoShape">
              <a:avLst/>
            </a:prstTxWarp>
            <a:normAutofit fontScale="90000"/>
          </a:bodyPr>
          <a:lstStyle/>
          <a:p>
            <a:pPr eaLnBrk="1" hangingPunct="1">
              <a:defRPr/>
            </a:pPr>
            <a:r>
              <a:rPr lang="en-GB" sz="3600" b="1" dirty="0">
                <a:solidFill>
                  <a:srgbClr val="0070C0"/>
                </a:solidFill>
              </a:rPr>
              <a:t>Explain how effectively the author uses word choice to convey her feelings of fear (2)</a:t>
            </a:r>
          </a:p>
        </p:txBody>
      </p:sp>
      <p:sp>
        <p:nvSpPr>
          <p:cNvPr id="5123" name="Rectangle 3"/>
          <p:cNvSpPr>
            <a:spLocks noGrp="1"/>
          </p:cNvSpPr>
          <p:nvPr>
            <p:ph type="body" idx="1"/>
          </p:nvPr>
        </p:nvSpPr>
        <p:spPr bwMode="auto">
          <a:xfrm>
            <a:off x="457200" y="2492896"/>
            <a:ext cx="8229600" cy="4525963"/>
          </a:xfrm>
          <a:noFill/>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lnSpc>
                <a:spcPct val="80000"/>
              </a:lnSpc>
              <a:buFont typeface="Arial" panose="020B0604020202020204" pitchFamily="34" charset="0"/>
              <a:buNone/>
            </a:pPr>
            <a:endParaRPr lang="en-GB" altLang="en-US" dirty="0" smtClean="0">
              <a:solidFill>
                <a:schemeClr val="tx1"/>
              </a:solidFill>
            </a:endParaRPr>
          </a:p>
          <a:p>
            <a:pPr eaLnBrk="1" hangingPunct="1">
              <a:lnSpc>
                <a:spcPct val="80000"/>
              </a:lnSpc>
              <a:buFont typeface="Arial" panose="020B0604020202020204" pitchFamily="34" charset="0"/>
              <a:buNone/>
            </a:pPr>
            <a:endParaRPr lang="en-GB" altLang="en-US" dirty="0" smtClean="0">
              <a:solidFill>
                <a:schemeClr val="tx1"/>
              </a:solidFill>
            </a:endParaRPr>
          </a:p>
          <a:p>
            <a:pPr eaLnBrk="1" hangingPunct="1">
              <a:lnSpc>
                <a:spcPct val="80000"/>
              </a:lnSpc>
              <a:buFont typeface="Arial" panose="020B0604020202020204" pitchFamily="34" charset="0"/>
              <a:buNone/>
            </a:pPr>
            <a:r>
              <a:rPr lang="en-GB" altLang="en-US" sz="3300" i="1" dirty="0"/>
              <a:t>There was literally no going back. My heart was thumping and I could hear the pounding of my own blood as I made my way deeper and deeper into the dank stone maze. When I finally emerged into the sunlight, I was shaking and sweaty.</a:t>
            </a:r>
          </a:p>
        </p:txBody>
      </p:sp>
    </p:spTree>
    <p:extLst>
      <p:ext uri="{BB962C8B-B14F-4D97-AF65-F5344CB8AC3E}">
        <p14:creationId xmlns:p14="http://schemas.microsoft.com/office/powerpoint/2010/main" val="42453011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p:cNvSpPr>
          <p:nvPr>
            <p:ph type="body" idx="1"/>
          </p:nvPr>
        </p:nvSpPr>
        <p:spPr bwMode="auto">
          <a:xfrm>
            <a:off x="517923" y="1358504"/>
            <a:ext cx="7997428" cy="4313634"/>
          </a:xfrm>
          <a:noFill/>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buFont typeface="Arial" panose="020B0604020202020204" pitchFamily="34" charset="0"/>
              <a:buNone/>
            </a:pPr>
            <a:endParaRPr lang="en-GB" altLang="en-US" smtClean="0">
              <a:solidFill>
                <a:schemeClr val="tx1"/>
              </a:solidFill>
            </a:endParaRPr>
          </a:p>
          <a:p>
            <a:pPr eaLnBrk="1" hangingPunct="1">
              <a:buFont typeface="Arial" panose="020B0604020202020204" pitchFamily="34" charset="0"/>
              <a:buNone/>
            </a:pPr>
            <a:r>
              <a:rPr lang="en-GB" altLang="en-US" sz="3000"/>
              <a:t>“shaking”</a:t>
            </a:r>
          </a:p>
          <a:p>
            <a:pPr eaLnBrk="1" hangingPunct="1">
              <a:buFont typeface="Arial" panose="020B0604020202020204" pitchFamily="34" charset="0"/>
              <a:buNone/>
            </a:pPr>
            <a:r>
              <a:rPr lang="en-GB" altLang="en-US" sz="3000"/>
              <a:t>This has connotations of distress, anxiety, nerves.</a:t>
            </a:r>
          </a:p>
          <a:p>
            <a:pPr eaLnBrk="1" hangingPunct="1">
              <a:buFont typeface="Arial" panose="020B0604020202020204" pitchFamily="34" charset="0"/>
              <a:buNone/>
            </a:pPr>
            <a:r>
              <a:rPr lang="en-GB" altLang="en-US" sz="3000"/>
              <a:t>This emphasises her fear as it conveys how the nerves and anxiety she was feeling made her body shake, and that she was distressed about being in the maze. </a:t>
            </a:r>
          </a:p>
        </p:txBody>
      </p:sp>
    </p:spTree>
    <p:extLst>
      <p:ext uri="{BB962C8B-B14F-4D97-AF65-F5344CB8AC3E}">
        <p14:creationId xmlns:p14="http://schemas.microsoft.com/office/powerpoint/2010/main" val="194237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p:cNvSpPr>
          <p:nvPr>
            <p:ph type="body" idx="1"/>
          </p:nvPr>
        </p:nvSpPr>
        <p:spPr bwMode="auto">
          <a:xfrm>
            <a:off x="494110" y="1624013"/>
            <a:ext cx="8021240" cy="3865960"/>
          </a:xfrm>
          <a:noFill/>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buFont typeface="Arial" panose="020B0604020202020204" pitchFamily="34" charset="0"/>
              <a:buNone/>
            </a:pPr>
            <a:endParaRPr lang="en-GB" altLang="en-US" smtClean="0">
              <a:solidFill>
                <a:schemeClr val="tx1"/>
              </a:solidFill>
            </a:endParaRPr>
          </a:p>
          <a:p>
            <a:pPr eaLnBrk="1" hangingPunct="1">
              <a:buFont typeface="Arial" panose="020B0604020202020204" pitchFamily="34" charset="0"/>
              <a:buNone/>
            </a:pPr>
            <a:r>
              <a:rPr lang="en-GB" altLang="en-US" sz="3000"/>
              <a:t>“maze”</a:t>
            </a:r>
          </a:p>
          <a:p>
            <a:pPr eaLnBrk="1" hangingPunct="1">
              <a:buFont typeface="Arial" panose="020B0604020202020204" pitchFamily="34" charset="0"/>
              <a:buNone/>
            </a:pPr>
            <a:r>
              <a:rPr lang="en-GB" altLang="en-US" sz="3000"/>
              <a:t>This has connotations of trapped, inescapable, endless, captured…</a:t>
            </a:r>
          </a:p>
          <a:p>
            <a:pPr eaLnBrk="1" hangingPunct="1">
              <a:buFont typeface="Arial" panose="020B0604020202020204" pitchFamily="34" charset="0"/>
              <a:buNone/>
            </a:pPr>
            <a:r>
              <a:rPr lang="en-GB" altLang="en-US" sz="3000"/>
              <a:t>This emphasises her feelings of fear as she felt trapped and captured in the inescapable and endless maze. </a:t>
            </a:r>
          </a:p>
          <a:p>
            <a:pPr eaLnBrk="1" hangingPunct="1">
              <a:buFont typeface="Arial" panose="020B0604020202020204" pitchFamily="34" charset="0"/>
              <a:buNone/>
            </a:pPr>
            <a:endParaRPr lang="en-GB" altLang="en-US" smtClean="0">
              <a:solidFill>
                <a:schemeClr val="tx1"/>
              </a:solidFill>
            </a:endParaRPr>
          </a:p>
        </p:txBody>
      </p:sp>
    </p:spTree>
    <p:extLst>
      <p:ext uri="{BB962C8B-B14F-4D97-AF65-F5344CB8AC3E}">
        <p14:creationId xmlns:p14="http://schemas.microsoft.com/office/powerpoint/2010/main" val="392787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bwMode="auto">
          <a:xfrm>
            <a:off x="551260" y="692696"/>
            <a:ext cx="7886700" cy="994172"/>
          </a:xfrm>
        </p:spPr>
        <p:txBody>
          <a:bodyPr wrap="square" numCol="1" anchorCtr="0" compatLnSpc="1">
            <a:prstTxWarp prst="textNoShape">
              <a:avLst/>
            </a:prstTxWarp>
            <a:normAutofit fontScale="90000"/>
          </a:bodyPr>
          <a:lstStyle/>
          <a:p>
            <a:pPr eaLnBrk="1" hangingPunct="1">
              <a:defRPr/>
            </a:pPr>
            <a:r>
              <a:rPr lang="en-GB" sz="3600" b="1" dirty="0">
                <a:solidFill>
                  <a:srgbClr val="0070C0"/>
                </a:solidFill>
              </a:rPr>
              <a:t>Explain how effectively the author uses word choice to convey the difficulties of multi-storey car-parks. (4)</a:t>
            </a:r>
          </a:p>
        </p:txBody>
      </p:sp>
      <p:sp>
        <p:nvSpPr>
          <p:cNvPr id="9219" name="Rectangle 3"/>
          <p:cNvSpPr>
            <a:spLocks noGrp="1"/>
          </p:cNvSpPr>
          <p:nvPr>
            <p:ph type="body" idx="1"/>
          </p:nvPr>
        </p:nvSpPr>
        <p:spPr bwMode="auto">
          <a:xfrm>
            <a:off x="551260" y="1677715"/>
            <a:ext cx="7806928" cy="3527822"/>
          </a:xfrm>
          <a:noFill/>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buFont typeface="Arial" panose="020B0604020202020204" pitchFamily="34" charset="0"/>
              <a:buNone/>
            </a:pPr>
            <a:endParaRPr lang="en-GB" altLang="en-US" dirty="0" smtClean="0">
              <a:solidFill>
                <a:schemeClr val="tx1"/>
              </a:solidFill>
            </a:endParaRPr>
          </a:p>
          <a:p>
            <a:pPr eaLnBrk="1" hangingPunct="1">
              <a:buFont typeface="Arial" panose="020B0604020202020204" pitchFamily="34" charset="0"/>
              <a:buNone/>
            </a:pPr>
            <a:endParaRPr lang="en-GB" altLang="en-US" dirty="0" smtClean="0">
              <a:solidFill>
                <a:schemeClr val="tx1"/>
              </a:solidFill>
            </a:endParaRPr>
          </a:p>
          <a:p>
            <a:pPr eaLnBrk="1" hangingPunct="1">
              <a:buFont typeface="Arial" panose="020B0604020202020204" pitchFamily="34" charset="0"/>
              <a:buNone/>
            </a:pPr>
            <a:r>
              <a:rPr lang="en-GB" altLang="en-US" sz="3000" i="1" dirty="0"/>
              <a:t>You drive around for ages, and then spend a small eternity shunting into a space that is exactly two inches wider than the average car. Then you go hunting for some distant pay-and-display machine, which doesn’t give change. Eventually you acquire a ticket and trek back to your car. </a:t>
            </a:r>
          </a:p>
        </p:txBody>
      </p:sp>
    </p:spTree>
    <p:extLst>
      <p:ext uri="{BB962C8B-B14F-4D97-AF65-F5344CB8AC3E}">
        <p14:creationId xmlns:p14="http://schemas.microsoft.com/office/powerpoint/2010/main" val="4239370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p:cNvSpPr>
          <p:nvPr>
            <p:ph type="body" idx="1"/>
          </p:nvPr>
        </p:nvSpPr>
        <p:spPr bwMode="auto">
          <a:xfrm>
            <a:off x="683568" y="620688"/>
            <a:ext cx="7831931" cy="4188619"/>
          </a:xfrm>
          <a:noFill/>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buFont typeface="Arial" panose="020B0604020202020204" pitchFamily="34" charset="0"/>
              <a:buNone/>
            </a:pPr>
            <a:endParaRPr lang="en-GB" altLang="en-US" sz="2700" dirty="0"/>
          </a:p>
          <a:p>
            <a:pPr eaLnBrk="1" hangingPunct="1">
              <a:buFont typeface="Arial" panose="020B0604020202020204" pitchFamily="34" charset="0"/>
              <a:buNone/>
            </a:pPr>
            <a:r>
              <a:rPr lang="en-GB" altLang="en-US" dirty="0"/>
              <a:t>“eternity”</a:t>
            </a:r>
          </a:p>
          <a:p>
            <a:pPr eaLnBrk="1" hangingPunct="1">
              <a:buFont typeface="Arial" panose="020B0604020202020204" pitchFamily="34" charset="0"/>
              <a:buNone/>
            </a:pPr>
            <a:r>
              <a:rPr lang="en-GB" altLang="en-US" dirty="0"/>
              <a:t>This has connotations of forever, never-ending, ceaseless, until the end of time…</a:t>
            </a:r>
          </a:p>
          <a:p>
            <a:pPr eaLnBrk="1" hangingPunct="1">
              <a:buFont typeface="Arial" panose="020B0604020202020204" pitchFamily="34" charset="0"/>
              <a:buNone/>
            </a:pPr>
            <a:r>
              <a:rPr lang="en-GB" altLang="en-US" dirty="0"/>
              <a:t>This effectively conveys </a:t>
            </a:r>
            <a:r>
              <a:rPr lang="en-GB" altLang="en-US" dirty="0" smtClean="0"/>
              <a:t>the </a:t>
            </a:r>
            <a:r>
              <a:rPr lang="en-GB" altLang="en-US" dirty="0"/>
              <a:t>great length of time </a:t>
            </a:r>
            <a:r>
              <a:rPr lang="en-GB" altLang="en-US" dirty="0" smtClean="0"/>
              <a:t>involved to find a space </a:t>
            </a:r>
            <a:r>
              <a:rPr lang="en-GB" altLang="en-US" dirty="0"/>
              <a:t>and how it seems like a never-ending and ceaseless task.</a:t>
            </a:r>
          </a:p>
        </p:txBody>
      </p:sp>
    </p:spTree>
    <p:extLst>
      <p:ext uri="{BB962C8B-B14F-4D97-AF65-F5344CB8AC3E}">
        <p14:creationId xmlns:p14="http://schemas.microsoft.com/office/powerpoint/2010/main" val="9992169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p:cNvSpPr>
          <p:nvPr>
            <p:ph type="body" idx="1"/>
          </p:nvPr>
        </p:nvSpPr>
        <p:spPr bwMode="auto">
          <a:xfrm>
            <a:off x="467544" y="1340768"/>
            <a:ext cx="8047806" cy="4725693"/>
          </a:xfrm>
          <a:noFill/>
          <a:extLst>
            <a:ext uri="{909E8E84-426E-40DD-AFC4-6F175D3DCCD1}">
              <a14:hiddenFill xmlns:a14="http://schemas.microsoft.com/office/drawing/2010/main">
                <a:solidFill>
                  <a:srgbClr val="FFFFFF"/>
                </a:solidFill>
              </a14:hiddenFill>
            </a:ext>
          </a:extLst>
        </p:spPr>
        <p:txBody>
          <a:bodyPr wrap="square" numCol="1" anchor="t" anchorCtr="0" compatLnSpc="1">
            <a:prstTxWarp prst="textNoShape">
              <a:avLst/>
            </a:prstTxWarp>
          </a:bodyPr>
          <a:lstStyle/>
          <a:p>
            <a:pPr eaLnBrk="1" hangingPunct="1">
              <a:buFont typeface="Arial" panose="020B0604020202020204" pitchFamily="34" charset="0"/>
              <a:buNone/>
            </a:pPr>
            <a:r>
              <a:rPr lang="en-GB" altLang="en-US" dirty="0"/>
              <a:t>“hunting”</a:t>
            </a:r>
          </a:p>
          <a:p>
            <a:pPr eaLnBrk="1" hangingPunct="1">
              <a:buFont typeface="Arial" panose="020B0604020202020204" pitchFamily="34" charset="0"/>
              <a:buNone/>
            </a:pPr>
            <a:r>
              <a:rPr lang="en-GB" altLang="en-US" dirty="0"/>
              <a:t>This has connotations of patience; difficulty; skill; time-consuming; searching.</a:t>
            </a:r>
          </a:p>
          <a:p>
            <a:pPr eaLnBrk="1" hangingPunct="1">
              <a:buFont typeface="Arial" panose="020B0604020202020204" pitchFamily="34" charset="0"/>
              <a:buNone/>
            </a:pPr>
            <a:r>
              <a:rPr lang="en-GB" altLang="en-US" dirty="0"/>
              <a:t>This </a:t>
            </a:r>
            <a:r>
              <a:rPr lang="en-GB" altLang="en-US" dirty="0" smtClean="0"/>
              <a:t>emphasises </a:t>
            </a:r>
            <a:r>
              <a:rPr lang="en-GB" altLang="en-US" dirty="0"/>
              <a:t>how discovering a parking space required a great deal </a:t>
            </a:r>
            <a:r>
              <a:rPr lang="en-GB" altLang="en-US" dirty="0" smtClean="0"/>
              <a:t>of </a:t>
            </a:r>
            <a:r>
              <a:rPr lang="en-GB" altLang="en-US" dirty="0"/>
              <a:t>patience and skill, and it also conveys that the search was very difficult and time-consuming. </a:t>
            </a:r>
          </a:p>
        </p:txBody>
      </p:sp>
    </p:spTree>
    <p:extLst>
      <p:ext uri="{BB962C8B-B14F-4D97-AF65-F5344CB8AC3E}">
        <p14:creationId xmlns:p14="http://schemas.microsoft.com/office/powerpoint/2010/main" val="5745325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82042"/>
            <a:ext cx="7886700" cy="994172"/>
          </a:xfrm>
        </p:spPr>
        <p:txBody>
          <a:bodyPr>
            <a:noAutofit/>
          </a:bodyPr>
          <a:lstStyle/>
          <a:p>
            <a:pPr eaLnBrk="1" hangingPunct="1">
              <a:defRPr/>
            </a:pPr>
            <a:r>
              <a:rPr lang="en-GB" sz="3200" b="1" dirty="0">
                <a:solidFill>
                  <a:srgbClr val="0070C0"/>
                </a:solidFill>
              </a:rPr>
              <a:t>How does the writer use word choice to emphasise the contrasting lifestyles in Thailand? (4)</a:t>
            </a:r>
          </a:p>
        </p:txBody>
      </p:sp>
      <p:sp>
        <p:nvSpPr>
          <p:cNvPr id="3" name="Content Placeholder 2"/>
          <p:cNvSpPr>
            <a:spLocks noGrp="1"/>
          </p:cNvSpPr>
          <p:nvPr>
            <p:ph idx="1"/>
          </p:nvPr>
        </p:nvSpPr>
        <p:spPr>
          <a:xfrm>
            <a:off x="457200" y="1600200"/>
            <a:ext cx="8507288" cy="4525963"/>
          </a:xfrm>
        </p:spPr>
        <p:txBody>
          <a:bodyPr/>
          <a:lstStyle/>
          <a:p>
            <a:pPr eaLnBrk="1" hangingPunct="1">
              <a:buFont typeface="Arial" charset="0"/>
              <a:buNone/>
              <a:defRPr/>
            </a:pPr>
            <a:endParaRPr lang="en-GB" dirty="0" smtClean="0"/>
          </a:p>
          <a:p>
            <a:pPr eaLnBrk="1" hangingPunct="1">
              <a:buFont typeface="Arial" charset="0"/>
              <a:buNone/>
              <a:defRPr/>
            </a:pPr>
            <a:endParaRPr lang="en-GB" dirty="0" smtClean="0"/>
          </a:p>
          <a:p>
            <a:pPr eaLnBrk="1" hangingPunct="1">
              <a:buFont typeface="Arial" charset="0"/>
              <a:buNone/>
              <a:defRPr/>
            </a:pPr>
            <a:r>
              <a:rPr lang="en-GB" sz="3600" i="1" dirty="0"/>
              <a:t>Wander just 50 metres off the tourist trail and you will encounter hovels that match anywhere in Asia for abject poverty, in sharp contrast to the mansions that are springing up along the main roads.</a:t>
            </a:r>
          </a:p>
        </p:txBody>
      </p:sp>
    </p:spTree>
    <p:extLst>
      <p:ext uri="{BB962C8B-B14F-4D97-AF65-F5344CB8AC3E}">
        <p14:creationId xmlns:p14="http://schemas.microsoft.com/office/powerpoint/2010/main" val="555573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bwMode="auto">
          <a:xfrm>
            <a:off x="302419" y="1288256"/>
            <a:ext cx="8212931" cy="420171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Arial" panose="020B0604020202020204" pitchFamily="34" charset="0"/>
              <a:buNone/>
            </a:pPr>
            <a:r>
              <a:rPr lang="en-GB" altLang="en-US" sz="3600"/>
              <a:t>“poverty”</a:t>
            </a:r>
          </a:p>
          <a:p>
            <a:pPr>
              <a:buFont typeface="Arial" panose="020B0604020202020204" pitchFamily="34" charset="0"/>
              <a:buNone/>
            </a:pPr>
            <a:r>
              <a:rPr lang="en-GB" altLang="en-US" sz="3600"/>
              <a:t>This has connotations of deprived, penniless, poor, ill-health, helpless, impoverished.</a:t>
            </a:r>
          </a:p>
          <a:p>
            <a:pPr>
              <a:buFont typeface="Arial" panose="020B0604020202020204" pitchFamily="34" charset="0"/>
              <a:buNone/>
            </a:pPr>
            <a:r>
              <a:rPr lang="en-GB" altLang="en-US" sz="3600"/>
              <a:t>This emphasises how many people in Thailand are living lives of deprivation and helplessness and that they are impoverished. </a:t>
            </a:r>
          </a:p>
        </p:txBody>
      </p:sp>
    </p:spTree>
    <p:extLst>
      <p:ext uri="{BB962C8B-B14F-4D97-AF65-F5344CB8AC3E}">
        <p14:creationId xmlns:p14="http://schemas.microsoft.com/office/powerpoint/2010/main" val="3554956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bwMode="auto">
          <a:xfrm>
            <a:off x="372666" y="1279922"/>
            <a:ext cx="8142684" cy="4210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 typeface="Arial" panose="020B0604020202020204" pitchFamily="34" charset="0"/>
              <a:buNone/>
            </a:pPr>
            <a:r>
              <a:rPr lang="en-GB" altLang="en-US" sz="3600" dirty="0"/>
              <a:t>“mansions”</a:t>
            </a:r>
          </a:p>
          <a:p>
            <a:pPr>
              <a:buFont typeface="Arial" panose="020B0604020202020204" pitchFamily="34" charset="0"/>
              <a:buNone/>
            </a:pPr>
            <a:r>
              <a:rPr lang="en-GB" altLang="en-US" sz="3600" dirty="0"/>
              <a:t>This has connotations of luxury, wealth, decadence, opulence, extravagance. </a:t>
            </a:r>
          </a:p>
          <a:p>
            <a:pPr>
              <a:buFont typeface="Arial" panose="020B0604020202020204" pitchFamily="34" charset="0"/>
              <a:buNone/>
            </a:pPr>
            <a:r>
              <a:rPr lang="en-GB" altLang="en-US" sz="3600" dirty="0"/>
              <a:t>This conveys how, in contrast, some people in Thailand are living lives of luxury, decadence and opulence. </a:t>
            </a:r>
          </a:p>
        </p:txBody>
      </p:sp>
    </p:spTree>
    <p:extLst>
      <p:ext uri="{BB962C8B-B14F-4D97-AF65-F5344CB8AC3E}">
        <p14:creationId xmlns:p14="http://schemas.microsoft.com/office/powerpoint/2010/main" val="1597108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u="sng" dirty="0" smtClean="0"/>
              <a:t>Denotation and connotations</a:t>
            </a:r>
            <a:endParaRPr lang="en-US" altLang="en-US" u="sng" dirty="0"/>
          </a:p>
        </p:txBody>
      </p:sp>
      <p:sp>
        <p:nvSpPr>
          <p:cNvPr id="3075" name="Rectangle 3"/>
          <p:cNvSpPr>
            <a:spLocks noGrp="1" noChangeArrowheads="1"/>
          </p:cNvSpPr>
          <p:nvPr>
            <p:ph type="body" idx="1"/>
          </p:nvPr>
        </p:nvSpPr>
        <p:spPr/>
        <p:txBody>
          <a:bodyPr/>
          <a:lstStyle/>
          <a:p>
            <a:pPr>
              <a:buFontTx/>
              <a:buNone/>
            </a:pPr>
            <a:r>
              <a:rPr lang="en-GB" altLang="en-US" dirty="0" smtClean="0"/>
              <a:t>For </a:t>
            </a:r>
            <a:r>
              <a:rPr lang="en-GB" altLang="en-US" dirty="0"/>
              <a:t>these questions, you must be able to identify the </a:t>
            </a:r>
            <a:r>
              <a:rPr lang="en-GB" altLang="en-US" b="1" u="sng" dirty="0"/>
              <a:t>relevant</a:t>
            </a:r>
            <a:r>
              <a:rPr lang="en-GB" altLang="en-US" dirty="0"/>
              <a:t> connotations of the word. </a:t>
            </a:r>
            <a:endParaRPr lang="en-GB" altLang="en-US" dirty="0" smtClean="0"/>
          </a:p>
          <a:p>
            <a:pPr>
              <a:buFontTx/>
              <a:buNone/>
            </a:pPr>
            <a:endParaRPr lang="en-GB" altLang="en-US" dirty="0"/>
          </a:p>
          <a:p>
            <a:pPr>
              <a:buFontTx/>
              <a:buNone/>
            </a:pPr>
            <a:r>
              <a:rPr lang="en-GB" altLang="en-US" dirty="0" smtClean="0">
                <a:solidFill>
                  <a:srgbClr val="FF0000"/>
                </a:solidFill>
              </a:rPr>
              <a:t>Denotation= the dictionary definition of a word</a:t>
            </a:r>
          </a:p>
          <a:p>
            <a:pPr>
              <a:buFontTx/>
              <a:buNone/>
            </a:pPr>
            <a:endParaRPr lang="en-GB" altLang="en-US" dirty="0"/>
          </a:p>
          <a:p>
            <a:pPr>
              <a:buFontTx/>
              <a:buNone/>
            </a:pPr>
            <a:r>
              <a:rPr lang="en-GB" altLang="en-US" dirty="0" smtClean="0">
                <a:solidFill>
                  <a:srgbClr val="0070C0"/>
                </a:solidFill>
              </a:rPr>
              <a:t>Connotation= the ideas and meanings associated with a word</a:t>
            </a:r>
            <a:endParaRPr lang="en-GB" altLang="en-US" dirty="0">
              <a:solidFill>
                <a:srgbClr val="0070C0"/>
              </a:solidFill>
            </a:endParaRPr>
          </a:p>
          <a:p>
            <a:pPr>
              <a:buFontTx/>
              <a:buNone/>
            </a:pPr>
            <a:endParaRPr lang="en-GB" altLang="en-US" dirty="0"/>
          </a:p>
          <a:p>
            <a:pPr>
              <a:buFontTx/>
              <a:buNone/>
            </a:pPr>
            <a:endParaRPr lang="en-GB"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251520" y="2060848"/>
            <a:ext cx="8640960" cy="4536504"/>
          </a:xfrm>
        </p:spPr>
        <p:txBody>
          <a:bodyPr>
            <a:noAutofit/>
          </a:bodyPr>
          <a:lstStyle/>
          <a:p>
            <a:pPr marL="0" indent="0" algn="just">
              <a:lnSpc>
                <a:spcPct val="80000"/>
              </a:lnSpc>
              <a:buNone/>
            </a:pPr>
            <a:r>
              <a:rPr lang="en-GB" altLang="en-US" sz="2100" dirty="0"/>
              <a:t>	</a:t>
            </a:r>
            <a:r>
              <a:rPr lang="en-GB" altLang="en-US" sz="3600" dirty="0"/>
              <a:t>The missing part of the Cinderella story is what happens when she puts on the glass slipper and disappears into the palace. Rowling filled in the blanks, describing to Jeremy Paxman how she has to cope with begging letters, journalists rifling through her bins, photographers lurking on the beach, and strangers accosting her in the supermarket.</a:t>
            </a:r>
          </a:p>
          <a:p>
            <a:pPr eaLnBrk="1" hangingPunct="1">
              <a:lnSpc>
                <a:spcPct val="80000"/>
              </a:lnSpc>
              <a:buFontTx/>
              <a:buNone/>
            </a:pPr>
            <a:endParaRPr lang="en-GB" altLang="en-US" sz="2400" dirty="0"/>
          </a:p>
          <a:p>
            <a:pPr eaLnBrk="1" hangingPunct="1">
              <a:lnSpc>
                <a:spcPct val="80000"/>
              </a:lnSpc>
              <a:buFontTx/>
              <a:buNone/>
            </a:pPr>
            <a:r>
              <a:rPr lang="en-GB" altLang="en-US" sz="2100" dirty="0"/>
              <a:t>	</a:t>
            </a:r>
          </a:p>
          <a:p>
            <a:pPr eaLnBrk="1" hangingPunct="1">
              <a:lnSpc>
                <a:spcPct val="80000"/>
              </a:lnSpc>
              <a:buFontTx/>
              <a:buNone/>
            </a:pPr>
            <a:r>
              <a:rPr lang="en-GB" altLang="en-US" sz="2100" dirty="0"/>
              <a:t>	</a:t>
            </a:r>
          </a:p>
        </p:txBody>
      </p:sp>
      <p:sp>
        <p:nvSpPr>
          <p:cNvPr id="41988" name="Text Box 4"/>
          <p:cNvSpPr txBox="1">
            <a:spLocks noChangeArrowheads="1"/>
          </p:cNvSpPr>
          <p:nvPr/>
        </p:nvSpPr>
        <p:spPr bwMode="auto">
          <a:xfrm>
            <a:off x="611560" y="301905"/>
            <a:ext cx="8280920" cy="1758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80000"/>
              </a:lnSpc>
              <a:buFontTx/>
              <a:buNone/>
            </a:pPr>
            <a:r>
              <a:rPr lang="en-GB" altLang="en-US" b="1" dirty="0">
                <a:solidFill>
                  <a:srgbClr val="FF0000"/>
                </a:solidFill>
                <a:latin typeface="+mj-lt"/>
              </a:rPr>
              <a:t>EXPLAIN HOW THE WRITER’S </a:t>
            </a:r>
            <a:r>
              <a:rPr lang="en-GB" altLang="en-US" b="1" dirty="0" smtClean="0">
                <a:solidFill>
                  <a:srgbClr val="FF0000"/>
                </a:solidFill>
                <a:latin typeface="+mj-lt"/>
              </a:rPr>
              <a:t>WORD CHOICE </a:t>
            </a:r>
            <a:r>
              <a:rPr lang="en-GB" altLang="en-US" b="1" dirty="0">
                <a:solidFill>
                  <a:srgbClr val="FF0000"/>
                </a:solidFill>
                <a:latin typeface="+mj-lt"/>
              </a:rPr>
              <a:t>CONVEYS THE DOWNSIDE OF </a:t>
            </a:r>
            <a:r>
              <a:rPr lang="en-GB" altLang="en-US" b="1" dirty="0" smtClean="0">
                <a:solidFill>
                  <a:srgbClr val="FF0000"/>
                </a:solidFill>
                <a:latin typeface="+mj-lt"/>
              </a:rPr>
              <a:t>FAME</a:t>
            </a:r>
            <a:r>
              <a:rPr lang="en-GB" altLang="en-US" dirty="0" smtClean="0">
                <a:solidFill>
                  <a:srgbClr val="FF0000"/>
                </a:solidFill>
                <a:latin typeface="+mj-lt"/>
              </a:rPr>
              <a:t> </a:t>
            </a:r>
            <a:r>
              <a:rPr lang="en-GB" altLang="en-US" b="1" dirty="0" smtClean="0">
                <a:solidFill>
                  <a:srgbClr val="FF0000"/>
                </a:solidFill>
                <a:latin typeface="+mj-lt"/>
              </a:rPr>
              <a:t>(</a:t>
            </a:r>
            <a:r>
              <a:rPr lang="en-GB" altLang="en-US" b="1" dirty="0">
                <a:solidFill>
                  <a:srgbClr val="FF0000"/>
                </a:solidFill>
                <a:latin typeface="+mj-lt"/>
              </a:rPr>
              <a:t>2</a:t>
            </a:r>
            <a:r>
              <a:rPr lang="en-GB" altLang="en-US" b="1" dirty="0" smtClean="0">
                <a:solidFill>
                  <a:srgbClr val="FF0000"/>
                </a:solidFill>
                <a:latin typeface="+mj-lt"/>
              </a:rPr>
              <a:t> </a:t>
            </a:r>
            <a:r>
              <a:rPr lang="en-GB" altLang="en-US" b="1" dirty="0">
                <a:solidFill>
                  <a:srgbClr val="FF0000"/>
                </a:solidFill>
                <a:latin typeface="+mj-lt"/>
              </a:rPr>
              <a:t>MARKS)</a:t>
            </a:r>
          </a:p>
          <a:p>
            <a:pPr eaLnBrk="1" hangingPunct="1">
              <a:spcBef>
                <a:spcPct val="50000"/>
              </a:spcBef>
              <a:buFontTx/>
              <a:buNone/>
            </a:pPr>
            <a:endParaRPr lang="en-GB" altLang="en-US" sz="2100" b="1" dirty="0">
              <a:latin typeface="+mj-lt"/>
            </a:endParaRPr>
          </a:p>
        </p:txBody>
      </p:sp>
    </p:spTree>
    <p:extLst>
      <p:ext uri="{BB962C8B-B14F-4D97-AF65-F5344CB8AC3E}">
        <p14:creationId xmlns:p14="http://schemas.microsoft.com/office/powerpoint/2010/main" val="12553329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04664"/>
            <a:ext cx="8784976" cy="6192688"/>
          </a:xfrm>
        </p:spPr>
        <p:txBody>
          <a:bodyPr/>
          <a:lstStyle/>
          <a:p>
            <a:pPr marL="0" indent="0">
              <a:buNone/>
            </a:pPr>
            <a:r>
              <a:rPr lang="en-GB" sz="4000" dirty="0" smtClean="0"/>
              <a:t>“lurking”</a:t>
            </a:r>
          </a:p>
          <a:p>
            <a:pPr marL="0" indent="0">
              <a:buNone/>
            </a:pPr>
            <a:r>
              <a:rPr lang="en-GB" sz="4000" dirty="0" smtClean="0"/>
              <a:t>This has connotations of hiding, watching, sneaking, waiting, prowling…</a:t>
            </a:r>
          </a:p>
          <a:p>
            <a:pPr marL="0" indent="0">
              <a:buNone/>
            </a:pPr>
            <a:r>
              <a:rPr lang="en-GB" sz="4000" dirty="0" smtClean="0"/>
              <a:t>This is effective because it suggests that she is watched by photographers while she is on holiday and they hide and wait for her when she goes to the beach. </a:t>
            </a:r>
            <a:endParaRPr lang="en-GB" sz="4000" dirty="0"/>
          </a:p>
        </p:txBody>
      </p:sp>
    </p:spTree>
    <p:extLst>
      <p:ext uri="{BB962C8B-B14F-4D97-AF65-F5344CB8AC3E}">
        <p14:creationId xmlns:p14="http://schemas.microsoft.com/office/powerpoint/2010/main" val="30235572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sz="3200" smtClean="0"/>
              <a:t>How does the writer’s word choice convey his opinion towards the Germans? (2)</a:t>
            </a:r>
          </a:p>
        </p:txBody>
      </p:sp>
      <p:sp>
        <p:nvSpPr>
          <p:cNvPr id="14339" name="Content Placeholder 2"/>
          <p:cNvSpPr>
            <a:spLocks noGrp="1"/>
          </p:cNvSpPr>
          <p:nvPr>
            <p:ph idx="1"/>
          </p:nvPr>
        </p:nvSpPr>
        <p:spPr/>
        <p:txBody>
          <a:bodyPr/>
          <a:lstStyle/>
          <a:p>
            <a:pPr>
              <a:buFont typeface="Arial" panose="020B0604020202020204" pitchFamily="34" charset="0"/>
              <a:buNone/>
            </a:pPr>
            <a:endParaRPr lang="en-GB" altLang="en-US" i="1" dirty="0" smtClean="0"/>
          </a:p>
          <a:p>
            <a:pPr>
              <a:buFont typeface="Arial" panose="020B0604020202020204" pitchFamily="34" charset="0"/>
              <a:buNone/>
            </a:pPr>
            <a:r>
              <a:rPr lang="en-GB" altLang="en-US" i="1" dirty="0" smtClean="0"/>
              <a:t>For most of my conscious childhood, Germany had been the rogue elephant in the drawing room. Germans were murderous fellows. They had bombed one of my schools (which I did not entirely take amiss); they had bombed my grandparents’ tennis court, which was very serious, and I was terrified of them.</a:t>
            </a:r>
          </a:p>
        </p:txBody>
      </p:sp>
    </p:spTree>
    <p:extLst>
      <p:ext uri="{BB962C8B-B14F-4D97-AF65-F5344CB8AC3E}">
        <p14:creationId xmlns:p14="http://schemas.microsoft.com/office/powerpoint/2010/main" val="12364777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5721499"/>
          </a:xfrm>
        </p:spPr>
        <p:txBody>
          <a:bodyPr/>
          <a:lstStyle/>
          <a:p>
            <a:pPr marL="0" indent="0">
              <a:buNone/>
            </a:pPr>
            <a:r>
              <a:rPr lang="en-GB" sz="4000" dirty="0" smtClean="0"/>
              <a:t>“terrified”</a:t>
            </a:r>
          </a:p>
          <a:p>
            <a:pPr marL="0" indent="0">
              <a:buNone/>
            </a:pPr>
            <a:r>
              <a:rPr lang="en-GB" sz="4000" dirty="0" smtClean="0"/>
              <a:t>This has connotations of scared, petrified, afraid..</a:t>
            </a:r>
          </a:p>
          <a:p>
            <a:pPr marL="0" indent="0">
              <a:buNone/>
            </a:pPr>
            <a:r>
              <a:rPr lang="en-GB" sz="4000" dirty="0" smtClean="0"/>
              <a:t>This emphasises that the author was scared and afraid of the Germans and they petrified him</a:t>
            </a:r>
          </a:p>
          <a:p>
            <a:pPr marL="0" indent="0">
              <a:buNone/>
            </a:pPr>
            <a:endParaRPr lang="en-GB" dirty="0"/>
          </a:p>
        </p:txBody>
      </p:sp>
    </p:spTree>
    <p:extLst>
      <p:ext uri="{BB962C8B-B14F-4D97-AF65-F5344CB8AC3E}">
        <p14:creationId xmlns:p14="http://schemas.microsoft.com/office/powerpoint/2010/main" val="24798535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336704"/>
          </a:xfrm>
        </p:spPr>
        <p:txBody>
          <a:bodyPr/>
          <a:lstStyle/>
          <a:p>
            <a:pPr marL="0" indent="0">
              <a:buNone/>
            </a:pPr>
            <a:r>
              <a:rPr lang="en-GB" sz="4000" dirty="0" smtClean="0"/>
              <a:t>“murderous”</a:t>
            </a:r>
          </a:p>
          <a:p>
            <a:pPr marL="0" indent="0">
              <a:buNone/>
            </a:pPr>
            <a:r>
              <a:rPr lang="en-GB" sz="4000" dirty="0" smtClean="0"/>
              <a:t>This has connotations of evil, death, violence…</a:t>
            </a:r>
          </a:p>
          <a:p>
            <a:pPr marL="0" indent="0">
              <a:buNone/>
            </a:pPr>
            <a:r>
              <a:rPr lang="en-GB" sz="4000" dirty="0" smtClean="0"/>
              <a:t>This emphasises that the author saw the Germans as being evil due to the death and violence they caused</a:t>
            </a:r>
          </a:p>
          <a:p>
            <a:pPr marL="0" indent="0">
              <a:buNone/>
            </a:pPr>
            <a:endParaRPr lang="en-GB" dirty="0"/>
          </a:p>
        </p:txBody>
      </p:sp>
    </p:spTree>
    <p:extLst>
      <p:ext uri="{BB962C8B-B14F-4D97-AF65-F5344CB8AC3E}">
        <p14:creationId xmlns:p14="http://schemas.microsoft.com/office/powerpoint/2010/main" val="29318783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altLang="x-none" sz="3200" b="1">
                <a:solidFill>
                  <a:srgbClr val="FF0000"/>
                </a:solidFill>
              </a:rPr>
              <a:t>Show how any two examples of the writer’s word choice create sympathy for the character of Oliver Twist (4)</a:t>
            </a:r>
          </a:p>
        </p:txBody>
      </p:sp>
      <p:sp>
        <p:nvSpPr>
          <p:cNvPr id="20483" name="Content Placeholder 2"/>
          <p:cNvSpPr>
            <a:spLocks noGrp="1"/>
          </p:cNvSpPr>
          <p:nvPr>
            <p:ph idx="1"/>
          </p:nvPr>
        </p:nvSpPr>
        <p:spPr/>
        <p:txBody>
          <a:bodyPr/>
          <a:lstStyle/>
          <a:p>
            <a:pPr eaLnBrk="1" hangingPunct="1">
              <a:buFont typeface="Arial" charset="0"/>
              <a:buNone/>
            </a:pPr>
            <a:endParaRPr lang="en-GB" altLang="x-none"/>
          </a:p>
          <a:p>
            <a:pPr eaLnBrk="1" hangingPunct="1">
              <a:buFont typeface="Arial" charset="0"/>
              <a:buNone/>
            </a:pPr>
            <a:r>
              <a:rPr lang="en-GB" altLang="x-none" sz="2800" i="1"/>
              <a:t>That is where Dickens came in. Many books were banned under apartheid but not the classics of English literature. Pupils arriving hungry at school every day were captivated by the story of a frail but courageous boy named Oliver Twist.</a:t>
            </a:r>
          </a:p>
          <a:p>
            <a:pPr eaLnBrk="1" hangingPunct="1">
              <a:buFont typeface="Arial" charset="0"/>
              <a:buNone/>
            </a:pPr>
            <a:r>
              <a:rPr lang="en-GB" altLang="x-none" sz="2800" i="1"/>
              <a:t>The book was a revelation. Systemised oppression of children happened in England too! They were not alone. Slave labour, thin rations, and cruel taunts were part of a child’s life in the world outside as well. </a:t>
            </a:r>
          </a:p>
        </p:txBody>
      </p:sp>
    </p:spTree>
    <p:extLst>
      <p:ext uri="{BB962C8B-B14F-4D97-AF65-F5344CB8AC3E}">
        <p14:creationId xmlns:p14="http://schemas.microsoft.com/office/powerpoint/2010/main" val="6630620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endParaRPr lang="en-GB" altLang="x-none"/>
          </a:p>
        </p:txBody>
      </p:sp>
      <p:sp>
        <p:nvSpPr>
          <p:cNvPr id="21507" name="Content Placeholder 2"/>
          <p:cNvSpPr>
            <a:spLocks noGrp="1"/>
          </p:cNvSpPr>
          <p:nvPr>
            <p:ph idx="1"/>
          </p:nvPr>
        </p:nvSpPr>
        <p:spPr/>
        <p:txBody>
          <a:bodyPr/>
          <a:lstStyle/>
          <a:p>
            <a:pPr>
              <a:buFont typeface="Arial" charset="0"/>
              <a:buNone/>
            </a:pPr>
            <a:r>
              <a:rPr lang="en-GB" altLang="x-none" dirty="0"/>
              <a:t>“frail”</a:t>
            </a:r>
          </a:p>
          <a:p>
            <a:pPr>
              <a:buFont typeface="Arial" charset="0"/>
              <a:buNone/>
            </a:pPr>
            <a:r>
              <a:rPr lang="en-GB" altLang="x-none" dirty="0"/>
              <a:t>This has connotations of weak, vulnerable, undernourished, unhealthy...</a:t>
            </a:r>
          </a:p>
          <a:p>
            <a:pPr>
              <a:buFont typeface="Arial" charset="0"/>
              <a:buNone/>
            </a:pPr>
            <a:r>
              <a:rPr lang="en-GB" altLang="x-none" dirty="0"/>
              <a:t>This creates sympathy as it emphasises how weak, </a:t>
            </a:r>
            <a:r>
              <a:rPr lang="en-GB" altLang="x-none" dirty="0" smtClean="0"/>
              <a:t>vulnerable and </a:t>
            </a:r>
            <a:r>
              <a:rPr lang="en-GB" altLang="x-none" dirty="0"/>
              <a:t>undernourished </a:t>
            </a:r>
            <a:r>
              <a:rPr lang="en-GB" altLang="x-none" dirty="0" smtClean="0"/>
              <a:t>Oliver Twist was due to his unhealthy lifestyle. </a:t>
            </a:r>
            <a:endParaRPr lang="en-GB" altLang="x-none" dirty="0"/>
          </a:p>
        </p:txBody>
      </p:sp>
    </p:spTree>
    <p:extLst>
      <p:ext uri="{BB962C8B-B14F-4D97-AF65-F5344CB8AC3E}">
        <p14:creationId xmlns:p14="http://schemas.microsoft.com/office/powerpoint/2010/main" val="39467919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endParaRPr lang="en-GB" altLang="x-none"/>
          </a:p>
        </p:txBody>
      </p:sp>
      <p:sp>
        <p:nvSpPr>
          <p:cNvPr id="22531" name="Content Placeholder 2"/>
          <p:cNvSpPr>
            <a:spLocks noGrp="1"/>
          </p:cNvSpPr>
          <p:nvPr>
            <p:ph idx="1"/>
          </p:nvPr>
        </p:nvSpPr>
        <p:spPr/>
        <p:txBody>
          <a:bodyPr/>
          <a:lstStyle/>
          <a:p>
            <a:pPr>
              <a:buFont typeface="Arial" charset="0"/>
              <a:buNone/>
            </a:pPr>
            <a:r>
              <a:rPr lang="en-GB" altLang="x-none" dirty="0"/>
              <a:t>“</a:t>
            </a:r>
            <a:r>
              <a:rPr lang="en-GB" altLang="x-none" dirty="0" smtClean="0"/>
              <a:t>slave”</a:t>
            </a:r>
            <a:endParaRPr lang="en-GB" altLang="x-none" dirty="0"/>
          </a:p>
          <a:p>
            <a:pPr>
              <a:buFont typeface="Arial" charset="0"/>
              <a:buNone/>
            </a:pPr>
            <a:r>
              <a:rPr lang="en-GB" altLang="x-none" dirty="0"/>
              <a:t>This has connotations of hardship, cruelty, loss of freedom, no rights, no dignity...</a:t>
            </a:r>
          </a:p>
          <a:p>
            <a:pPr>
              <a:buFont typeface="Arial" charset="0"/>
              <a:buNone/>
            </a:pPr>
            <a:r>
              <a:rPr lang="en-GB" altLang="x-none" dirty="0"/>
              <a:t>This creates sympathy for Oliver Twist as it emphasises that he had his freedom and rights taken away from him and that he lived a life of cruelty and hardship. </a:t>
            </a:r>
          </a:p>
        </p:txBody>
      </p:sp>
    </p:spTree>
    <p:extLst>
      <p:ext uri="{BB962C8B-B14F-4D97-AF65-F5344CB8AC3E}">
        <p14:creationId xmlns:p14="http://schemas.microsoft.com/office/powerpoint/2010/main" val="18717946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Hoarder disorder</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0905255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lstStyle/>
          <a:p>
            <a:r>
              <a:rPr lang="en-GB" b="1" u="sng" dirty="0" smtClean="0"/>
              <a:t>Question 2</a:t>
            </a:r>
            <a:endParaRPr lang="en-GB" b="1" u="sng" dirty="0"/>
          </a:p>
        </p:txBody>
      </p:sp>
      <p:sp>
        <p:nvSpPr>
          <p:cNvPr id="3" name="Content Placeholder 2"/>
          <p:cNvSpPr>
            <a:spLocks noGrp="1"/>
          </p:cNvSpPr>
          <p:nvPr>
            <p:ph idx="1"/>
          </p:nvPr>
        </p:nvSpPr>
        <p:spPr>
          <a:xfrm>
            <a:off x="457200" y="1484784"/>
            <a:ext cx="8229600" cy="4641379"/>
          </a:xfrm>
        </p:spPr>
        <p:txBody>
          <a:bodyPr/>
          <a:lstStyle/>
          <a:p>
            <a:pPr marL="0" indent="0">
              <a:buNone/>
            </a:pPr>
            <a:r>
              <a:rPr lang="en-GB" dirty="0" smtClean="0"/>
              <a:t>“disability”</a:t>
            </a:r>
          </a:p>
          <a:p>
            <a:pPr marL="0" indent="0">
              <a:buNone/>
            </a:pPr>
            <a:r>
              <a:rPr lang="en-GB" dirty="0" smtClean="0"/>
              <a:t>This has connotations of handicapped, weakness, problem, vulnerable…</a:t>
            </a:r>
          </a:p>
          <a:p>
            <a:pPr marL="0" indent="0">
              <a:buNone/>
            </a:pPr>
            <a:r>
              <a:rPr lang="en-GB" dirty="0" smtClean="0"/>
              <a:t>This emphasises the author’s opinion that his medical condition is a major weakness and problem that makes him handicapped and vulnerable</a:t>
            </a:r>
            <a:endParaRPr lang="en-GB" dirty="0"/>
          </a:p>
        </p:txBody>
      </p:sp>
    </p:spTree>
    <p:extLst>
      <p:ext uri="{BB962C8B-B14F-4D97-AF65-F5344CB8AC3E}">
        <p14:creationId xmlns:p14="http://schemas.microsoft.com/office/powerpoint/2010/main" val="1930661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91" name="Group 63"/>
          <p:cNvGraphicFramePr>
            <a:graphicFrameLocks noGrp="1"/>
          </p:cNvGraphicFramePr>
          <p:nvPr>
            <p:extLst>
              <p:ext uri="{D42A27DB-BD31-4B8C-83A1-F6EECF244321}">
                <p14:modId xmlns:p14="http://schemas.microsoft.com/office/powerpoint/2010/main" val="1759262796"/>
              </p:ext>
            </p:extLst>
          </p:nvPr>
        </p:nvGraphicFramePr>
        <p:xfrm>
          <a:off x="395536" y="404665"/>
          <a:ext cx="8496943" cy="6192688"/>
        </p:xfrm>
        <a:graphic>
          <a:graphicData uri="http://schemas.openxmlformats.org/drawingml/2006/table">
            <a:tbl>
              <a:tblPr/>
              <a:tblGrid>
                <a:gridCol w="2364367">
                  <a:extLst>
                    <a:ext uri="{9D8B030D-6E8A-4147-A177-3AD203B41FA5}">
                      <a16:colId xmlns:a16="http://schemas.microsoft.com/office/drawing/2014/main" val="1378112033"/>
                    </a:ext>
                  </a:extLst>
                </a:gridCol>
                <a:gridCol w="2438253">
                  <a:extLst>
                    <a:ext uri="{9D8B030D-6E8A-4147-A177-3AD203B41FA5}">
                      <a16:colId xmlns:a16="http://schemas.microsoft.com/office/drawing/2014/main" val="1079604101"/>
                    </a:ext>
                  </a:extLst>
                </a:gridCol>
                <a:gridCol w="3694323">
                  <a:extLst>
                    <a:ext uri="{9D8B030D-6E8A-4147-A177-3AD203B41FA5}">
                      <a16:colId xmlns:a16="http://schemas.microsoft.com/office/drawing/2014/main" val="2553095585"/>
                    </a:ext>
                  </a:extLst>
                </a:gridCol>
              </a:tblGrid>
              <a:tr h="1062773">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sng" strike="noStrike" cap="none" normalizeH="0" baseline="0" dirty="0" smtClean="0">
                          <a:ln>
                            <a:noFill/>
                          </a:ln>
                          <a:solidFill>
                            <a:srgbClr val="002060"/>
                          </a:solidFill>
                          <a:effectLst/>
                          <a:latin typeface="Gill Sans MT" panose="020B0502020104020203" pitchFamily="34" charset="0"/>
                          <a:cs typeface="Arial" panose="020B0604020202020204" pitchFamily="34" charset="0"/>
                        </a:rPr>
                        <a:t>WORD </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sng" strike="noStrike" cap="none" normalizeH="0" baseline="0" dirty="0" smtClean="0">
                          <a:ln>
                            <a:noFill/>
                          </a:ln>
                          <a:solidFill>
                            <a:srgbClr val="0099FF"/>
                          </a:solidFill>
                          <a:effectLst/>
                          <a:latin typeface="Gill Sans MT" panose="020B0502020104020203" pitchFamily="34" charset="0"/>
                          <a:cs typeface="Arial" panose="020B0604020202020204" pitchFamily="34" charset="0"/>
                        </a:rPr>
                        <a:t>DENOTATION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100" b="1" i="0" u="sng" strike="noStrike" cap="none" normalizeH="0" baseline="0" smtClean="0">
                          <a:ln>
                            <a:noFill/>
                          </a:ln>
                          <a:solidFill>
                            <a:srgbClr val="9966FF"/>
                          </a:solidFill>
                          <a:effectLst/>
                          <a:latin typeface="Gill Sans MT" panose="020B0502020104020203" pitchFamily="34" charset="0"/>
                          <a:cs typeface="Arial" panose="020B0604020202020204" pitchFamily="34" charset="0"/>
                        </a:rPr>
                        <a:t>CONNOTATION</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0419943"/>
                  </a:ext>
                </a:extLst>
              </a:tr>
              <a:tr h="1600030">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rgbClr val="002060"/>
                          </a:solidFill>
                          <a:effectLst/>
                          <a:latin typeface="Gill Sans MT" panose="020B0502020104020203" pitchFamily="34" charset="0"/>
                          <a:cs typeface="Arial" panose="020B0604020202020204" pitchFamily="34" charset="0"/>
                        </a:rPr>
                        <a:t>Underweight</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smtClean="0">
                          <a:ln>
                            <a:noFill/>
                          </a:ln>
                          <a:solidFill>
                            <a:srgbClr val="0099FF"/>
                          </a:solidFill>
                          <a:effectLst/>
                          <a:latin typeface="Gill Sans MT" panose="020B0502020104020203" pitchFamily="34" charset="0"/>
                          <a:cs typeface="Arial" panose="020B0604020202020204" pitchFamily="34" charset="0"/>
                        </a:rPr>
                        <a:t>Thin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rgbClr val="9966FF"/>
                          </a:solidFill>
                          <a:effectLst/>
                          <a:latin typeface="Gill Sans MT" panose="020B0502020104020203" pitchFamily="34" charset="0"/>
                          <a:cs typeface="Arial" panose="020B0604020202020204" pitchFamily="34" charset="0"/>
                        </a:rPr>
                        <a:t>Unhealthy, ill, in need of hospital treatment, malnourished</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66579323"/>
                  </a:ext>
                </a:extLst>
              </a:tr>
              <a:tr h="1597095">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rgbClr val="002060"/>
                          </a:solidFill>
                          <a:effectLst/>
                          <a:latin typeface="Gill Sans MT" panose="020B0502020104020203" pitchFamily="34" charset="0"/>
                          <a:cs typeface="Arial" panose="020B0604020202020204" pitchFamily="34" charset="0"/>
                        </a:rPr>
                        <a:t>Skinny</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smtClean="0">
                          <a:ln>
                            <a:noFill/>
                          </a:ln>
                          <a:solidFill>
                            <a:srgbClr val="0099FF"/>
                          </a:solidFill>
                          <a:effectLst/>
                          <a:latin typeface="Gill Sans MT" panose="020B0502020104020203" pitchFamily="34" charset="0"/>
                          <a:cs typeface="Arial" panose="020B0604020202020204" pitchFamily="34" charset="0"/>
                        </a:rPr>
                        <a:t>Thin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rgbClr val="9966FF"/>
                          </a:solidFill>
                          <a:effectLst/>
                          <a:latin typeface="Gill Sans MT" panose="020B0502020104020203" pitchFamily="34" charset="0"/>
                          <a:cs typeface="Arial" panose="020B0604020202020204" pitchFamily="34" charset="0"/>
                        </a:rPr>
                        <a:t>Bony, gaunt, angular</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51267908"/>
                  </a:ext>
                </a:extLst>
              </a:tr>
              <a:tr h="1932790">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rgbClr val="002060"/>
                          </a:solidFill>
                          <a:effectLst/>
                          <a:latin typeface="Gill Sans MT" panose="020B0502020104020203" pitchFamily="34" charset="0"/>
                          <a:cs typeface="Arial" panose="020B0604020202020204" pitchFamily="34" charset="0"/>
                        </a:rPr>
                        <a:t>Slim</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rgbClr val="0099FF"/>
                          </a:solidFill>
                          <a:effectLst/>
                          <a:latin typeface="Gill Sans MT" panose="020B0502020104020203" pitchFamily="34" charset="0"/>
                          <a:cs typeface="Arial" panose="020B0604020202020204" pitchFamily="34" charset="0"/>
                        </a:rPr>
                        <a:t>Thin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rgbClr val="9966FF"/>
                          </a:solidFill>
                          <a:effectLst/>
                          <a:latin typeface="Gill Sans MT" panose="020B0502020104020203" pitchFamily="34" charset="0"/>
                          <a:cs typeface="Arial" panose="020B0604020202020204" pitchFamily="34" charset="0"/>
                        </a:rPr>
                        <a:t>Attractive, elegant, healthy</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2624203"/>
                  </a:ext>
                </a:extLst>
              </a:tr>
            </a:tbl>
          </a:graphicData>
        </a:graphic>
      </p:graphicFrame>
    </p:spTree>
    <p:extLst>
      <p:ext uri="{BB962C8B-B14F-4D97-AF65-F5344CB8AC3E}">
        <p14:creationId xmlns:p14="http://schemas.microsoft.com/office/powerpoint/2010/main" val="8454687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Question 4</a:t>
            </a:r>
            <a:endParaRPr lang="en-GB" b="1" u="sng" dirty="0"/>
          </a:p>
        </p:txBody>
      </p:sp>
      <p:sp>
        <p:nvSpPr>
          <p:cNvPr id="3" name="Content Placeholder 2"/>
          <p:cNvSpPr>
            <a:spLocks noGrp="1"/>
          </p:cNvSpPr>
          <p:nvPr>
            <p:ph idx="1"/>
          </p:nvPr>
        </p:nvSpPr>
        <p:spPr/>
        <p:txBody>
          <a:bodyPr/>
          <a:lstStyle/>
          <a:p>
            <a:pPr marL="0" indent="0">
              <a:buNone/>
            </a:pPr>
            <a:r>
              <a:rPr lang="en-GB" dirty="0" smtClean="0"/>
              <a:t>“treasure”</a:t>
            </a:r>
          </a:p>
          <a:p>
            <a:pPr marL="0" indent="0">
              <a:buNone/>
            </a:pPr>
            <a:r>
              <a:rPr lang="en-GB" dirty="0" smtClean="0"/>
              <a:t>This has connotations of meaningful, valuable, precious, priceless…</a:t>
            </a:r>
          </a:p>
          <a:p>
            <a:pPr marL="0" indent="0">
              <a:buNone/>
            </a:pPr>
            <a:r>
              <a:rPr lang="en-GB" dirty="0" smtClean="0"/>
              <a:t>This emphasises the writer’s opinion that the things that he hoards are meaningful and precious to him as well as </a:t>
            </a:r>
            <a:r>
              <a:rPr lang="en-GB" smtClean="0"/>
              <a:t>being priceless. </a:t>
            </a:r>
            <a:endParaRPr lang="en-GB"/>
          </a:p>
        </p:txBody>
      </p:sp>
    </p:spTree>
    <p:extLst>
      <p:ext uri="{BB962C8B-B14F-4D97-AF65-F5344CB8AC3E}">
        <p14:creationId xmlns:p14="http://schemas.microsoft.com/office/powerpoint/2010/main" val="474942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b="1" u="sng" dirty="0" smtClean="0"/>
              <a:t>Strategy </a:t>
            </a:r>
            <a:endParaRPr lang="en-US" altLang="en-US" b="1" u="sng" dirty="0"/>
          </a:p>
        </p:txBody>
      </p:sp>
      <p:sp>
        <p:nvSpPr>
          <p:cNvPr id="33795" name="Rectangle 3"/>
          <p:cNvSpPr>
            <a:spLocks noGrp="1" noChangeArrowheads="1"/>
          </p:cNvSpPr>
          <p:nvPr>
            <p:ph type="body" idx="1"/>
          </p:nvPr>
        </p:nvSpPr>
        <p:spPr/>
        <p:txBody>
          <a:bodyPr/>
          <a:lstStyle/>
          <a:p>
            <a:pPr>
              <a:buFontTx/>
              <a:buNone/>
            </a:pPr>
            <a:r>
              <a:rPr lang="en-GB" altLang="en-US" dirty="0" smtClean="0"/>
              <a:t>When </a:t>
            </a:r>
            <a:r>
              <a:rPr lang="en-GB" altLang="en-US" dirty="0"/>
              <a:t>writing about word choice you always </a:t>
            </a:r>
          </a:p>
          <a:p>
            <a:pPr>
              <a:buFontTx/>
              <a:buNone/>
            </a:pPr>
            <a:endParaRPr lang="en-GB" altLang="en-US" dirty="0"/>
          </a:p>
          <a:p>
            <a:pPr algn="ctr">
              <a:buFontTx/>
              <a:buNone/>
            </a:pPr>
            <a:r>
              <a:rPr lang="en-GB" altLang="en-US" sz="3600" b="1" dirty="0" smtClean="0">
                <a:solidFill>
                  <a:srgbClr val="FF0066"/>
                </a:solidFill>
              </a:rPr>
              <a:t>Quote</a:t>
            </a:r>
          </a:p>
          <a:p>
            <a:pPr algn="ctr">
              <a:buFontTx/>
              <a:buNone/>
            </a:pPr>
            <a:endParaRPr lang="en-GB" altLang="en-US" sz="3600" b="1" dirty="0" smtClean="0">
              <a:solidFill>
                <a:srgbClr val="FF0066"/>
              </a:solidFill>
            </a:endParaRPr>
          </a:p>
          <a:p>
            <a:pPr algn="ctr">
              <a:buFontTx/>
              <a:buNone/>
            </a:pPr>
            <a:r>
              <a:rPr lang="en-GB" altLang="en-US" sz="3600" b="1" dirty="0" smtClean="0">
                <a:solidFill>
                  <a:srgbClr val="FF0066"/>
                </a:solidFill>
              </a:rPr>
              <a:t>Connotations </a:t>
            </a:r>
          </a:p>
          <a:p>
            <a:pPr algn="ctr">
              <a:buFontTx/>
              <a:buNone/>
            </a:pPr>
            <a:endParaRPr lang="en-GB" altLang="en-US" sz="3600" b="1" dirty="0" smtClean="0">
              <a:solidFill>
                <a:srgbClr val="FF0066"/>
              </a:solidFill>
            </a:endParaRPr>
          </a:p>
          <a:p>
            <a:pPr algn="ctr">
              <a:buFontTx/>
              <a:buNone/>
            </a:pPr>
            <a:r>
              <a:rPr lang="en-GB" altLang="en-US" sz="3600" b="1" dirty="0">
                <a:solidFill>
                  <a:srgbClr val="FF0066"/>
                </a:solidFill>
              </a:rPr>
              <a:t>C</a:t>
            </a:r>
            <a:r>
              <a:rPr lang="en-GB" altLang="en-US" sz="3600" b="1" dirty="0" smtClean="0">
                <a:solidFill>
                  <a:srgbClr val="FF0066"/>
                </a:solidFill>
              </a:rPr>
              <a:t>omment</a:t>
            </a:r>
            <a:endParaRPr lang="en-GB" altLang="en-US" sz="3600" b="1" dirty="0">
              <a:solidFill>
                <a:srgbClr val="FF0066"/>
              </a:solidFill>
            </a:endParaRPr>
          </a:p>
        </p:txBody>
      </p:sp>
      <p:sp>
        <p:nvSpPr>
          <p:cNvPr id="6" name="Down Arrow 5"/>
          <p:cNvSpPr/>
          <p:nvPr/>
        </p:nvSpPr>
        <p:spPr>
          <a:xfrm>
            <a:off x="4391980" y="3429000"/>
            <a:ext cx="36004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Down Arrow 8"/>
          <p:cNvSpPr/>
          <p:nvPr/>
        </p:nvSpPr>
        <p:spPr>
          <a:xfrm>
            <a:off x="4391980" y="4777581"/>
            <a:ext cx="36004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67544" y="980728"/>
            <a:ext cx="8229600" cy="5472608"/>
          </a:xfrm>
        </p:spPr>
        <p:txBody>
          <a:bodyPr/>
          <a:lstStyle/>
          <a:p>
            <a:pPr marL="609600" indent="-609600" algn="ctr">
              <a:buFontTx/>
              <a:buNone/>
            </a:pPr>
            <a:r>
              <a:rPr lang="en-GB" altLang="en-US" dirty="0"/>
              <a:t>1. </a:t>
            </a:r>
            <a:r>
              <a:rPr lang="en-GB" altLang="en-US" dirty="0" smtClean="0"/>
              <a:t>Quote a word </a:t>
            </a:r>
            <a:r>
              <a:rPr lang="en-GB" altLang="en-US" dirty="0" smtClean="0">
                <a:solidFill>
                  <a:srgbClr val="FF0066"/>
                </a:solidFill>
              </a:rPr>
              <a:t>(Quote</a:t>
            </a:r>
            <a:r>
              <a:rPr lang="en-GB" altLang="en-US" dirty="0">
                <a:solidFill>
                  <a:srgbClr val="FF0066"/>
                </a:solidFill>
              </a:rPr>
              <a:t>)</a:t>
            </a:r>
            <a:r>
              <a:rPr lang="en-GB" altLang="en-US" dirty="0"/>
              <a:t> </a:t>
            </a:r>
          </a:p>
          <a:p>
            <a:pPr marL="609600" indent="-609600" algn="ctr"/>
            <a:endParaRPr lang="en-GB" altLang="en-US" dirty="0"/>
          </a:p>
          <a:p>
            <a:pPr marL="609600" indent="-609600" algn="ctr">
              <a:buFontTx/>
              <a:buNone/>
            </a:pPr>
            <a:r>
              <a:rPr lang="en-GB" altLang="en-US" dirty="0"/>
              <a:t>2. </a:t>
            </a:r>
            <a:r>
              <a:rPr lang="en-GB" altLang="en-US" dirty="0" smtClean="0"/>
              <a:t>State </a:t>
            </a:r>
            <a:r>
              <a:rPr lang="en-GB" altLang="en-US" dirty="0"/>
              <a:t>the connotations of the </a:t>
            </a:r>
            <a:r>
              <a:rPr lang="en-GB" altLang="en-US" dirty="0" smtClean="0"/>
              <a:t>word</a:t>
            </a:r>
            <a:r>
              <a:rPr lang="en-GB" altLang="en-US" dirty="0"/>
              <a:t> </a:t>
            </a:r>
            <a:r>
              <a:rPr lang="en-GB" altLang="en-US" dirty="0" smtClean="0">
                <a:solidFill>
                  <a:srgbClr val="FF0066"/>
                </a:solidFill>
              </a:rPr>
              <a:t>(Connotations)</a:t>
            </a:r>
            <a:endParaRPr lang="en-GB" altLang="en-US" dirty="0">
              <a:solidFill>
                <a:srgbClr val="FF0066"/>
              </a:solidFill>
            </a:endParaRPr>
          </a:p>
          <a:p>
            <a:pPr marL="609600" indent="-609600" algn="ctr"/>
            <a:endParaRPr lang="en-GB" altLang="en-US" dirty="0" smtClean="0"/>
          </a:p>
          <a:p>
            <a:pPr marL="0" indent="0" algn="ctr">
              <a:buNone/>
            </a:pPr>
            <a:r>
              <a:rPr lang="en-GB" altLang="en-US" dirty="0" smtClean="0"/>
              <a:t>3. Explain </a:t>
            </a:r>
            <a:r>
              <a:rPr lang="en-GB" altLang="en-US" dirty="0"/>
              <a:t>why the word is effective and how the word helps </a:t>
            </a:r>
            <a:r>
              <a:rPr lang="en-GB" altLang="en-US" dirty="0" smtClean="0"/>
              <a:t>to convey the </a:t>
            </a:r>
            <a:r>
              <a:rPr lang="en-GB" altLang="en-US" dirty="0"/>
              <a:t>writer’s </a:t>
            </a:r>
            <a:r>
              <a:rPr lang="en-GB" altLang="en-US" dirty="0" smtClean="0"/>
              <a:t>ideas/opinion </a:t>
            </a:r>
            <a:r>
              <a:rPr lang="en-GB" altLang="en-US" dirty="0">
                <a:solidFill>
                  <a:srgbClr val="FF0066"/>
                </a:solidFill>
              </a:rPr>
              <a:t>(Comment)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blinds(horizontal)">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147">
                                            <p:txEl>
                                              <p:pRg st="2" end="2"/>
                                            </p:txEl>
                                          </p:spTgt>
                                        </p:tgtEl>
                                        <p:attrNameLst>
                                          <p:attrName>style.visibility</p:attrName>
                                        </p:attrNameLst>
                                      </p:cBhvr>
                                      <p:to>
                                        <p:strVal val="visible"/>
                                      </p:to>
                                    </p:set>
                                    <p:animEffect transition="in" filter="blinds(horizontal)">
                                      <p:cBhvr>
                                        <p:cTn id="12" dur="500"/>
                                        <p:tgtEl>
                                          <p:spTgt spid="614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blinds(horizontal)">
                                      <p:cBhvr>
                                        <p:cTn id="17"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endParaRPr lang="en-US" altLang="en-US"/>
          </a:p>
        </p:txBody>
      </p:sp>
      <p:sp>
        <p:nvSpPr>
          <p:cNvPr id="4099" name="Rectangle 3"/>
          <p:cNvSpPr>
            <a:spLocks noGrp="1" noChangeArrowheads="1"/>
          </p:cNvSpPr>
          <p:nvPr>
            <p:ph type="body" idx="1"/>
          </p:nvPr>
        </p:nvSpPr>
        <p:spPr/>
        <p:txBody>
          <a:bodyPr/>
          <a:lstStyle/>
          <a:p>
            <a:pPr>
              <a:buFontTx/>
              <a:buNone/>
            </a:pPr>
            <a:r>
              <a:rPr lang="en-GB" altLang="en-US" sz="4400" b="1" u="sng" dirty="0"/>
              <a:t>Remember!</a:t>
            </a:r>
          </a:p>
          <a:p>
            <a:pPr>
              <a:buFontTx/>
              <a:buNone/>
            </a:pPr>
            <a:endParaRPr lang="en-GB" altLang="en-US" dirty="0"/>
          </a:p>
          <a:p>
            <a:pPr>
              <a:buFontTx/>
              <a:buNone/>
            </a:pPr>
            <a:r>
              <a:rPr lang="en-GB" altLang="en-US" sz="4000" dirty="0"/>
              <a:t>Focus on individual words instead of phrases. </a:t>
            </a:r>
          </a:p>
        </p:txBody>
      </p:sp>
    </p:spTree>
    <p:extLst>
      <p:ext uri="{BB962C8B-B14F-4D97-AF65-F5344CB8AC3E}">
        <p14:creationId xmlns:p14="http://schemas.microsoft.com/office/powerpoint/2010/main" val="32783088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b="1" u="sng" dirty="0" smtClean="0"/>
              <a:t>Marking allocation</a:t>
            </a:r>
            <a:endParaRPr lang="en-US" altLang="en-US" b="1" u="sng" dirty="0"/>
          </a:p>
        </p:txBody>
      </p:sp>
      <p:sp>
        <p:nvSpPr>
          <p:cNvPr id="34819" name="Rectangle 3"/>
          <p:cNvSpPr>
            <a:spLocks noGrp="1" noChangeArrowheads="1"/>
          </p:cNvSpPr>
          <p:nvPr>
            <p:ph type="body" idx="1"/>
          </p:nvPr>
        </p:nvSpPr>
        <p:spPr>
          <a:xfrm>
            <a:off x="179512" y="1628800"/>
            <a:ext cx="9144000" cy="4525963"/>
          </a:xfrm>
        </p:spPr>
        <p:txBody>
          <a:bodyPr/>
          <a:lstStyle/>
          <a:p>
            <a:pPr>
              <a:buFontTx/>
              <a:buNone/>
            </a:pPr>
            <a:endParaRPr lang="en-GB" altLang="en-US" dirty="0"/>
          </a:p>
          <a:p>
            <a:pPr>
              <a:buFontTx/>
              <a:buNone/>
            </a:pPr>
            <a:r>
              <a:rPr lang="en-GB" altLang="en-US" sz="3600" dirty="0"/>
              <a:t>You will usually be given 2 marks for each example of word choice that you analyse correctly</a:t>
            </a:r>
            <a:r>
              <a:rPr lang="en-GB" altLang="en-US" sz="3600" dirty="0" smtClean="0"/>
              <a:t>.</a:t>
            </a:r>
          </a:p>
          <a:p>
            <a:pPr>
              <a:buFontTx/>
              <a:buNone/>
            </a:pPr>
            <a:endParaRPr lang="en-GB" altLang="en-US" sz="3600" dirty="0"/>
          </a:p>
          <a:p>
            <a:pPr>
              <a:buFontTx/>
              <a:buNone/>
            </a:pPr>
            <a:r>
              <a:rPr lang="en-GB" altLang="en-US" sz="3600" dirty="0" smtClean="0">
                <a:solidFill>
                  <a:srgbClr val="FF0066"/>
                </a:solidFill>
              </a:rPr>
              <a:t>Quote  Connotations  Comment= 2 marks</a:t>
            </a:r>
            <a:endParaRPr lang="en-GB" altLang="en-US" sz="3600" dirty="0">
              <a:solidFill>
                <a:srgbClr val="FF0066"/>
              </a:solidFill>
            </a:endParaRPr>
          </a:p>
          <a:p>
            <a:pPr>
              <a:buFontTx/>
              <a:buNone/>
            </a:pPr>
            <a:endParaRPr lang="en-GB" altLang="en-US" sz="3600" dirty="0"/>
          </a:p>
          <a:p>
            <a:pPr>
              <a:buFontTx/>
              <a:buNone/>
            </a:pPr>
            <a:endParaRPr lang="en-GB" altLang="en-US" sz="3600" dirty="0"/>
          </a:p>
        </p:txBody>
      </p:sp>
      <p:sp>
        <p:nvSpPr>
          <p:cNvPr id="2" name="Right Arrow 1"/>
          <p:cNvSpPr/>
          <p:nvPr/>
        </p:nvSpPr>
        <p:spPr>
          <a:xfrm>
            <a:off x="1547664" y="4904260"/>
            <a:ext cx="216024" cy="14401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6" name="Right Arrow 5"/>
          <p:cNvSpPr/>
          <p:nvPr/>
        </p:nvSpPr>
        <p:spPr>
          <a:xfrm>
            <a:off x="4535488" y="4922039"/>
            <a:ext cx="216024" cy="144016"/>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69050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468313" y="260350"/>
            <a:ext cx="8675687" cy="6408738"/>
          </a:xfrm>
        </p:spPr>
        <p:txBody>
          <a:bodyPr/>
          <a:lstStyle/>
          <a:p>
            <a:pPr>
              <a:lnSpc>
                <a:spcPct val="80000"/>
              </a:lnSpc>
              <a:buFontTx/>
              <a:buNone/>
            </a:pPr>
            <a:r>
              <a:rPr lang="en-US" altLang="en-US" b="1" dirty="0">
                <a:solidFill>
                  <a:srgbClr val="0070C0"/>
                </a:solidFill>
              </a:rPr>
              <a:t>Explain how any example of the writer’s word choice in paragraph 2 reveals what his attitude to “top players” is (2).</a:t>
            </a:r>
          </a:p>
          <a:p>
            <a:pPr>
              <a:lnSpc>
                <a:spcPct val="80000"/>
              </a:lnSpc>
              <a:buFontTx/>
              <a:buNone/>
            </a:pPr>
            <a:endParaRPr lang="en-GB" altLang="en-US" b="1" dirty="0"/>
          </a:p>
          <a:p>
            <a:pPr>
              <a:lnSpc>
                <a:spcPct val="80000"/>
              </a:lnSpc>
              <a:buFontTx/>
              <a:buNone/>
            </a:pPr>
            <a:r>
              <a:rPr lang="en-US" altLang="en-US" sz="2800" i="1" dirty="0"/>
              <a:t>Tennis players are a funny bunch. Have you noticed how they always ask for three balls instead of two; how they bounce the ball the same number of times before serving, as if any deviation from their routine might bring the world collapsing on their heads? </a:t>
            </a:r>
          </a:p>
          <a:p>
            <a:pPr>
              <a:lnSpc>
                <a:spcPct val="80000"/>
              </a:lnSpc>
              <a:buFontTx/>
              <a:buNone/>
            </a:pPr>
            <a:endParaRPr lang="en-US" altLang="en-US" sz="2800" i="1" dirty="0"/>
          </a:p>
          <a:p>
            <a:pPr>
              <a:lnSpc>
                <a:spcPct val="80000"/>
              </a:lnSpc>
              <a:buFontTx/>
              <a:buNone/>
            </a:pPr>
            <a:r>
              <a:rPr lang="en-US" altLang="en-US" sz="2800" i="1" dirty="0"/>
              <a:t>But the superstitions and rituals so beloved by the world’s top players are not confined to the court. They take even more bizarre twists when the poor dears get home after their matches.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TotalTime>
  <Words>1674</Words>
  <Application>Microsoft Office PowerPoint</Application>
  <PresentationFormat>On-screen Show (4:3)</PresentationFormat>
  <Paragraphs>168</Paragraphs>
  <Slides>40</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Gill Sans MT</vt:lpstr>
      <vt:lpstr>Default Design</vt:lpstr>
      <vt:lpstr>National 5 RUAE Workshop</vt:lpstr>
      <vt:lpstr>PowerPoint Presentation</vt:lpstr>
      <vt:lpstr>Denotation and connotations</vt:lpstr>
      <vt:lpstr>PowerPoint Presentation</vt:lpstr>
      <vt:lpstr>Strategy </vt:lpstr>
      <vt:lpstr>PowerPoint Presentation</vt:lpstr>
      <vt:lpstr>PowerPoint Presentation</vt:lpstr>
      <vt:lpstr>Marking allocation</vt:lpstr>
      <vt:lpstr>PowerPoint Presentation</vt:lpstr>
      <vt:lpstr>PowerPoint Presentation</vt:lpstr>
      <vt:lpstr>Example question</vt:lpstr>
      <vt:lpstr>PowerPoint Presentation</vt:lpstr>
      <vt:lpstr>Example question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Explain how effectively the author uses word choice to convey her feelings of fear (2)</vt:lpstr>
      <vt:lpstr>PowerPoint Presentation</vt:lpstr>
      <vt:lpstr>PowerPoint Presentation</vt:lpstr>
      <vt:lpstr>Explain how effectively the author uses word choice to convey the difficulties of multi-storey car-parks. (4)</vt:lpstr>
      <vt:lpstr>PowerPoint Presentation</vt:lpstr>
      <vt:lpstr>PowerPoint Presentation</vt:lpstr>
      <vt:lpstr>How does the writer use word choice to emphasise the contrasting lifestyles in Thailand? (4)</vt:lpstr>
      <vt:lpstr>PowerPoint Presentation</vt:lpstr>
      <vt:lpstr>PowerPoint Presentation</vt:lpstr>
      <vt:lpstr>PowerPoint Presentation</vt:lpstr>
      <vt:lpstr>PowerPoint Presentation</vt:lpstr>
      <vt:lpstr>How does the writer’s word choice convey his opinion towards the Germans? (2)</vt:lpstr>
      <vt:lpstr>PowerPoint Presentation</vt:lpstr>
      <vt:lpstr>PowerPoint Presentation</vt:lpstr>
      <vt:lpstr>Show how any two examples of the writer’s word choice create sympathy for the character of Oliver Twist (4)</vt:lpstr>
      <vt:lpstr>PowerPoint Presentation</vt:lpstr>
      <vt:lpstr>PowerPoint Presentation</vt:lpstr>
      <vt:lpstr>Hoarder disorder</vt:lpstr>
      <vt:lpstr>Question 2</vt:lpstr>
      <vt:lpstr>Question 4</vt:lpstr>
    </vt:vector>
  </TitlesOfParts>
  <Company>St Andrews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Close Reading Workshop</dc:title>
  <dc:creator>ssaallisond1</dc:creator>
  <cp:lastModifiedBy>d allison</cp:lastModifiedBy>
  <cp:revision>56</cp:revision>
  <cp:lastPrinted>2019-09-05T11:42:46Z</cp:lastPrinted>
  <dcterms:created xsi:type="dcterms:W3CDTF">2014-02-03T12:14:02Z</dcterms:created>
  <dcterms:modified xsi:type="dcterms:W3CDTF">2019-09-12T14:36:58Z</dcterms:modified>
</cp:coreProperties>
</file>