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38"/>
  </p:notesMasterIdLst>
  <p:handoutMasterIdLst>
    <p:handoutMasterId r:id="rId39"/>
  </p:handoutMasterIdLst>
  <p:sldIdLst>
    <p:sldId id="256" r:id="rId2"/>
    <p:sldId id="286" r:id="rId3"/>
    <p:sldId id="257" r:id="rId4"/>
    <p:sldId id="300" r:id="rId5"/>
    <p:sldId id="301" r:id="rId6"/>
    <p:sldId id="302" r:id="rId7"/>
    <p:sldId id="287" r:id="rId8"/>
    <p:sldId id="284" r:id="rId9"/>
    <p:sldId id="288" r:id="rId10"/>
    <p:sldId id="289" r:id="rId11"/>
    <p:sldId id="290" r:id="rId12"/>
    <p:sldId id="291" r:id="rId13"/>
    <p:sldId id="292" r:id="rId14"/>
    <p:sldId id="293" r:id="rId15"/>
    <p:sldId id="294" r:id="rId16"/>
    <p:sldId id="295" r:id="rId17"/>
    <p:sldId id="296" r:id="rId18"/>
    <p:sldId id="297" r:id="rId19"/>
    <p:sldId id="298" r:id="rId20"/>
    <p:sldId id="311" r:id="rId21"/>
    <p:sldId id="299" r:id="rId22"/>
    <p:sldId id="277" r:id="rId23"/>
    <p:sldId id="283" r:id="rId24"/>
    <p:sldId id="303" r:id="rId25"/>
    <p:sldId id="310" r:id="rId26"/>
    <p:sldId id="304" r:id="rId27"/>
    <p:sldId id="305" r:id="rId28"/>
    <p:sldId id="306" r:id="rId29"/>
    <p:sldId id="307" r:id="rId30"/>
    <p:sldId id="316" r:id="rId31"/>
    <p:sldId id="308" r:id="rId32"/>
    <p:sldId id="312" r:id="rId33"/>
    <p:sldId id="313" r:id="rId34"/>
    <p:sldId id="314" r:id="rId35"/>
    <p:sldId id="317" r:id="rId36"/>
    <p:sldId id="315" r:id="rId37"/>
  </p:sldIdLst>
  <p:sldSz cx="12192000" cy="6858000"/>
  <p:notesSz cx="6797675" cy="9926638"/>
  <p:defaultTextStyle>
    <a:defPPr>
      <a:defRPr lang="en-GB"/>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471" autoAdjust="0"/>
    <p:restoredTop sz="94660"/>
  </p:normalViewPr>
  <p:slideViewPr>
    <p:cSldViewPr>
      <p:cViewPr varScale="1">
        <p:scale>
          <a:sx n="86" d="100"/>
          <a:sy n="86" d="100"/>
        </p:scale>
        <p:origin x="96" y="258"/>
      </p:cViewPr>
      <p:guideLst>
        <p:guide orient="horz" pos="2160"/>
        <p:guide pos="38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6" name="Rectangle 2"/>
          <p:cNvSpPr>
            <a:spLocks noGrp="1" noChangeArrowheads="1"/>
          </p:cNvSpPr>
          <p:nvPr>
            <p:ph type="hdr" sz="quarter"/>
          </p:nvPr>
        </p:nvSpPr>
        <p:spPr bwMode="auto">
          <a:xfrm>
            <a:off x="0"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a:lvl1pPr>
          </a:lstStyle>
          <a:p>
            <a:endParaRPr lang="en-GB" altLang="en-US"/>
          </a:p>
        </p:txBody>
      </p:sp>
      <p:sp>
        <p:nvSpPr>
          <p:cNvPr id="31747" name="Rectangle 3"/>
          <p:cNvSpPr>
            <a:spLocks noGrp="1" noChangeArrowheads="1"/>
          </p:cNvSpPr>
          <p:nvPr>
            <p:ph type="dt" sz="quarter" idx="1"/>
          </p:nvPr>
        </p:nvSpPr>
        <p:spPr bwMode="auto">
          <a:xfrm>
            <a:off x="3849688"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defRPr sz="1200"/>
            </a:lvl1pPr>
          </a:lstStyle>
          <a:p>
            <a:fld id="{D3FC158F-F184-47DB-AD8F-30F57BEEE8FF}" type="datetimeFigureOut">
              <a:rPr lang="en-GB" altLang="en-US"/>
              <a:pPr/>
              <a:t>08/11/2019</a:t>
            </a:fld>
            <a:endParaRPr lang="en-GB" altLang="en-US"/>
          </a:p>
        </p:txBody>
      </p:sp>
      <p:sp>
        <p:nvSpPr>
          <p:cNvPr id="31748" name="Rectangle 4"/>
          <p:cNvSpPr>
            <a:spLocks noGrp="1" noChangeArrowheads="1"/>
          </p:cNvSpPr>
          <p:nvPr>
            <p:ph type="ftr" sz="quarter" idx="2"/>
          </p:nvPr>
        </p:nvSpPr>
        <p:spPr bwMode="auto">
          <a:xfrm>
            <a:off x="0" y="9428163"/>
            <a:ext cx="2946400"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0" hangingPunct="0">
              <a:defRPr sz="1200"/>
            </a:lvl1pPr>
          </a:lstStyle>
          <a:p>
            <a:endParaRPr lang="en-GB" altLang="en-US"/>
          </a:p>
        </p:txBody>
      </p:sp>
      <p:sp>
        <p:nvSpPr>
          <p:cNvPr id="31749" name="Rectangle 5"/>
          <p:cNvSpPr>
            <a:spLocks noGrp="1" noChangeArrowheads="1"/>
          </p:cNvSpPr>
          <p:nvPr>
            <p:ph type="sldNum" sz="quarter" idx="3"/>
          </p:nvPr>
        </p:nvSpPr>
        <p:spPr bwMode="auto">
          <a:xfrm>
            <a:off x="3849688" y="9428163"/>
            <a:ext cx="2946400"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0" hangingPunct="0">
              <a:defRPr sz="1200"/>
            </a:lvl1pPr>
          </a:lstStyle>
          <a:p>
            <a:fld id="{366FF286-28AE-4245-93F5-7D2A3CD45620}" type="slidenum">
              <a:rPr lang="en-GB" altLang="en-US"/>
              <a:pPr/>
              <a:t>‹#›</a:t>
            </a:fld>
            <a:endParaRPr lang="en-GB" altLang="en-US"/>
          </a:p>
        </p:txBody>
      </p:sp>
    </p:spTree>
    <p:extLst>
      <p:ext uri="{BB962C8B-B14F-4D97-AF65-F5344CB8AC3E}">
        <p14:creationId xmlns:p14="http://schemas.microsoft.com/office/powerpoint/2010/main" val="3969288210"/>
      </p:ext>
    </p:extLst>
  </p:cSld>
  <p:clrMap bg1="lt1" tx1="dk1" bg2="lt2" tx2="dk2" accent1="accent1" accent2="accent2" accent3="accent3" accent4="accent4" accent5="accent5" accent6="accent6" hlink="hlink" folHlink="folHlink"/>
</p:handoutMaster>
</file>

<file path=ppt/ink/ink1.xml><?xml version="1.0" encoding="utf-8"?>
<inkml:ink xmlns:inkml="http://www.w3.org/2003/InkML">
  <inkml:definitions>
    <inkml:context xml:id="ctx0">
      <inkml:inkSource xml:id="inkSrc0">
        <inkml:traceFormat>
          <inkml:channel name="X" type="integer" max="1280" units="cm"/>
          <inkml:channel name="Y" type="integer" max="960" units="cm"/>
          <inkml:channel name="T" type="integer" max="2.14748E9" units="dev"/>
        </inkml:traceFormat>
        <inkml:channelProperties>
          <inkml:channelProperty channel="X" name="resolution" value="28.31858" units="1/cm"/>
          <inkml:channelProperty channel="Y" name="resolution" value="28.31858" units="1/cm"/>
          <inkml:channelProperty channel="T" name="resolution" value="1" units="1/dev"/>
        </inkml:channelProperties>
      </inkml:inkSource>
      <inkml:timestamp xml:id="ts0" timeString="2019-11-01T09:58:29.911"/>
    </inkml:context>
    <inkml:brush xml:id="br0">
      <inkml:brushProperty name="width" value="0.05292" units="cm"/>
      <inkml:brushProperty name="height" value="0.05292" units="cm"/>
      <inkml:brushProperty name="color" value="#FFFF00"/>
    </inkml:brush>
  </inkml:definitions>
  <inkml:trace contextRef="#ctx0" brushRef="#br0">11774 4657 0,'79'106'125,"-52"-27"-125,26 0 0,-27 1 15,1-54-15,-1 53 16,1-26-16,-27-26 16,26-1-16,-26-26 31,53 0 47,159-211-63,-27-27 1,53-1-16,79 1 0,54-53 16,158-79-1,53 52-15,-238 133 16,-265 132-16,1 27 15,-80-1-15</inkml:trace>
  <inkml:trace contextRef="#ctx0" brushRef="#br0" timeOffset="2260">28416 6138 0,'-26'-26'109,"-27"52"-109,-79 107 0,26-28 16,26 1 0,-25-53-16,52 0 0,-27 0 15,27-26 1,53-1-16,-53-26 15,53 26-15,-26-26 16,26 27 31,-53-1-47,27-26 15,-1 27 1,1-1 0,-1-26-1,27 27-15,-26-27 16,-1 26-1</inkml:trace>
  <inkml:trace contextRef="#ctx0" brushRef="#br0" timeOffset="3540">27146 5900 0,'27'0'78,"26"27"-78,-27-1 15,1-26 1,-27 27-16,52-1 0,-52 1 16,53 25-1,-26-25-15,-1 26 16,1 0-16,-1-27 0,1-26 15,-27 27 1,26-1-16,-26 1 0,53-1 16,-53 0-1,27-26-15,-27 27 16,26-27-16,0 26 31,1 1-31,-1-1 16,1 1-1,-27 26-15,26-27 16,27 1-16,-53-1 15,27 1-15,-1-1 16,1 0 0,-1 1-16,-26-1 0,53 54 15,-27-54 1,1 1-16,-1 26 0,1-53 15,-27 26-15,26-26 32,1 0-1,-1 0-16,1 26 1,-1 1 15,-26-27 63,53 0-79,-53 26-15,26-26 0,-26 27 63,27 26-48,26 0-15,-53-27 0,0-26 16,26 27 0,-26-1-16,0-26 0</inkml:trace>
  <inkml:trace contextRef="#ctx0" brushRef="#br0" timeOffset="11060">26591 8096 0,'53'0'109,"26"53"-109,-26 0 15,-27-53 1,1 27-16,-1-27 0,-26 26 16,53 0-16,-53 1 15,27-27 1,52 53 77,-53-27-93,1 27 16,-1-26-16,1-1 0,-27-158 140,238-80-124,106 27-16,264-53 16,27-53-16,-26 53 15,79-80 1,-53 80-16,-106 0 0,-106 26 15,-158 106 1,-106 27-16,-27 0 0,-106 52 16,1 27-16</inkml:trace>
  <inkml:trace contextRef="#ctx0" brushRef="#br0" timeOffset="12710">21855 12303 0,'26'0'188,"1"27"-173,25 26-15,28-1 16,-54 1-1,1-53-15,-1 27 16,1-1-16,-27-26 31,26 0 78,1 0-93,78-26-16,28-159 0,25 26 16,28 0-1,78-53-15,-79 54 16,106-54-16,-52 53 15,25-26-15,-105 53 16,0 26-16,-53 27 0,-80 26 16,0 53-1</inkml:trace>
  <inkml:trace contextRef="#ctx0" brushRef="#br0" timeOffset="13650">16484 16431 0,'52'0'31,"1"79"-15,-26 0-1,-1 1-15,1 26 0,-1-27 16,1 0-16,-27-79 16,0 27-1,26-27 16,1 0 1,78 0-32,1-212 15,0 0-15,79-52 0,-26-54 16,0 27-1,158-132-15,-105 106 0,-27 105 16,-53 0 0,27 27-16,-106 79 15,0 80-15,-26-27 16,-27 53-16,0-27 15</inkml:trace>
  <inkml:trace contextRef="#ctx0" brushRef="#br0" timeOffset="16400">26458 17066 0,'27'0'31,"-1"0"-31,27-53 16,-26 53-16,52 0 15,80-53-15,26 0 16,0 0-1,-26 27-15,-27 26 0,-52 0 16,-27 0-16,-53 0 16,26 0-16,-26 0 15,53 0 16,-53 52-31,0 54 16,0-79 0,0 79-16,-27 26 0,-25 0 15,-1-26-15,0 0 16,26 0-1,1-53-15,-1 79 0,1-79 16,-1 0 0,27 26-16,-26 0 0,26-26 15,-27 0 1,27-26-16,-26 26 15,26-53 1,26 26 46,107 1-62,-27-27 16,26 0-16,0 0 16,-26 0-1,-53 0-15,-27 0 0,-26 0 187,27 0-140,-27 0-16,26 0-15,1 0-16,-27 0 718,53 0-516,79 0-186,-53 0-16,1 0 16,-1 0-16,-26 0 15,-53 0-15</inkml:trace>
  <inkml:trace contextRef="#ctx0" brushRef="#br0" timeOffset="18390">28919 16219 0,'0'0'31,"-26"0"-31,-1 0 16,-26 0-1,27 0-15,-27 0 16,0-26-16,0 26 0,-106-53 16,53 53-1,-79-27-15,0 1 0,-27 26 16,-52-27-1,78 1-15,-25-1 16,79 1-16,52 26 16,27 0-16,27 0 93,-1 0-77,-79 53-1,27 0 1,-27 26-16,53 0 0,-52 27 16,-28 27-16,80-54 15,-26 53 1,52-79-16,1 53 0,0 26 15,26-26 1,0 53-16,0-27 0,0-26 16,0 26-1,0-26-15,52 26 16,-25-52-16,-1-1 15,1 53-15,26-26 16,26 27-16,1 25 0,-1-25 16,0-54-1,-26 27-15,27 0 16,-1-27-16,-53-26 15,54 53-15,-27-53 16,26 0 0,-26 26-16,53 27 0,0-53 15,-1 26-15,54 27 16,0-27-16,-27-26 15,27 0-15,0 0 16,-27-26 0,106 52-16,-79-53 0,0 27 15,-53-26 1,52-27-16,-52 0 0,26 0 15,1 0 1,-27 0-16,26-80 16,-26 27-16,-1 1 0,28-54 15,-1 0 1,27-26-16,-53 26 0,26-27 15,-53 28 1,-52-1-16,52-27 16,-52 1-16,52 26 15,-79-26-15,26 53 16,-26-27-1,0 0-15,0 27 0,0-27 16,0-26-16,-52 52 16,25 1-16,1-1 15,-27 27-15,26 1 16,-52-54-1,52 79-15,1 1 0,-1-1 16,1 1 0,0-27-16,-27 27 0,26-27 15,-26 26-15,27-26 16,-27 53-1,26-53-15,1 27 0,-27-1 16,27-26 0,-27 27-16,26 0 0,-52-27 15,79 26 1,-27 1-16,1 26 15,-1 0 1,1-27 0,26 1-16,-53-1 15,53 1 1,-53 26-16,27-53 15,-27 27-15,-27-54 16,80 80-16,-52-26 16,52-1-1,-53 1-15,26-27 0,1 26 16,-27-26-1,26 27-15,-26-27 0,27 0 16,-1 27-16,1-1 16,-53-26-1,79 0-15,-53 1 0,26 25 16,1 1-1,26 26-15</inkml:trace>
</inkml:ink>
</file>

<file path=ppt/ink/ink2.xml><?xml version="1.0" encoding="utf-8"?>
<inkml:ink xmlns:inkml="http://www.w3.org/2003/InkML">
  <inkml:definitions>
    <inkml:context xml:id="ctx0">
      <inkml:inkSource xml:id="inkSrc0">
        <inkml:traceFormat>
          <inkml:channel name="X" type="integer" max="1280" units="cm"/>
          <inkml:channel name="Y" type="integer" max="960" units="cm"/>
          <inkml:channel name="T" type="integer" max="2.14748E9" units="dev"/>
        </inkml:traceFormat>
        <inkml:channelProperties>
          <inkml:channelProperty channel="X" name="resolution" value="28.31858" units="1/cm"/>
          <inkml:channelProperty channel="Y" name="resolution" value="28.31858" units="1/cm"/>
          <inkml:channelProperty channel="T" name="resolution" value="1" units="1/dev"/>
        </inkml:channelProperties>
      </inkml:inkSource>
      <inkml:timestamp xml:id="ts0" timeString="2019-11-01T10:01:17.937"/>
    </inkml:context>
    <inkml:brush xml:id="br0">
      <inkml:brushProperty name="width" value="0.05292" units="cm"/>
      <inkml:brushProperty name="height" value="0.05292" units="cm"/>
      <inkml:brushProperty name="color" value="#FFFF00"/>
    </inkml:brush>
  </inkml:definitions>
  <inkml:trace contextRef="#ctx0" brushRef="#br0">16007 2672 0,'0'-26'94,"27"52"-78,26 80-16,-27-26 0,-26-28 15,27 1-15,-1 27 16,1-27-1,-27-27-15,0 27 0,0-27 16,26 1 0,-26-27-16,26 26 140,1-26-109,26 0-31,26-53 0,80-105 16,-27-1-16,27-26 15,-27 26-15,53-53 16,27 54-16,-53-1 16,-53 53-1,-53 53-15,26 0 0,-53 27 16</inkml:trace>
  <inkml:trace contextRef="#ctx0" brushRef="#br0" timeOffset="3528.7645">31036 4551 0,'-27'0'78,"-52"79"-78,-1 1 15,-52 52 1,26 0-16,-52 27 0,25 26 16,27-105-1,-26 52-15,26-53 0,106-52 16,-26-27-1</inkml:trace>
  <inkml:trace contextRef="#ctx0" brushRef="#br0" timeOffset="4488.4285">29819 4577 0,'26'0'62,"80"53"-62,0 53 0,-53 26 16,26 1 0,0-54-16,27 80 0,-26-53 15,-1 26 1,-26-53-16,26 1 15,1 25-15,-54-25 0,27-27 16,-27-27 0,27 27-16,-53-53 0,27 27 15,-1-1 1,1 1-16,-1-1 15,1 27-15,26-27 16,-53-26-16,26 27 16,0-27-1</inkml:trace>
  <inkml:trace contextRef="#ctx0" brushRef="#br0" timeOffset="5917.928">29633 7567 0,'53'27'32,"-26"25"-17,52 28 1,0 52-16,-52-79 0,-27 79 15,0-132 1,26 27-16,1-1 156,105-184-140,133-186-16,-27 26 0,79-26 15,80-79-15,-53 132 16,53-27-1,-159 107-15,-26 25 0,-53 54 16,-106 79 0,-1 0-16,-52 53 0</inkml:trace>
  <inkml:trace contextRef="#ctx0" brushRef="#br0" timeOffset="8507.0215">27781 10451 0,'-26'53'78,"26"26"-62,53 27-16,-53-106 15,0 53 1,26 0-16,1 0 0,-1 26 15,-26-26-15,0-26 16,0-27-16,27 26 16,-1-26 93,159-185-109,159-133 0,-79 54 15,105-54 1,1 80-16,-80 106 0,26 0 16,-52 26-1,-80 26-15,-53 28 16,-52-1-16,-27 0 15,-1 53-15</inkml:trace>
  <inkml:trace contextRef="#ctx0" brushRef="#br0" timeOffset="9526.6645">28416 12991 0,'0'27'109,"27"78"-93,-1 1-16,-26-53 15,0 0-15,27 26 0,-1 1 16,-26-1-1,27 1-15,-27-1 0,26-53 16,0 1 0,-26-27 46,53-27-46,238-211-16,106-26 15,185-80-15,133-53 16,131-27-16,-105-25 15,-185 105 1,0 132-16,-160 27 0,-184 105 16,-159 1-1,-132 26-15</inkml:trace>
</inkml:ink>
</file>

<file path=ppt/ink/ink3.xml><?xml version="1.0" encoding="utf-8"?>
<inkml:ink xmlns:inkml="http://www.w3.org/2003/InkML">
  <inkml:definitions>
    <inkml:context xml:id="ctx0">
      <inkml:inkSource xml:id="inkSrc0">
        <inkml:traceFormat>
          <inkml:channel name="X" type="integer" max="1280" units="cm"/>
          <inkml:channel name="Y" type="integer" max="960" units="cm"/>
          <inkml:channel name="T" type="integer" max="2.14748E9" units="dev"/>
        </inkml:traceFormat>
        <inkml:channelProperties>
          <inkml:channelProperty channel="X" name="resolution" value="28.31858" units="1/cm"/>
          <inkml:channelProperty channel="Y" name="resolution" value="28.31858" units="1/cm"/>
          <inkml:channelProperty channel="T" name="resolution" value="1" units="1/dev"/>
        </inkml:channelProperties>
      </inkml:inkSource>
      <inkml:timestamp xml:id="ts0" timeString="2019-11-01T10:02:57.132"/>
    </inkml:context>
    <inkml:brush xml:id="br0">
      <inkml:brushProperty name="width" value="0.05292" units="cm"/>
      <inkml:brushProperty name="height" value="0.05292" units="cm"/>
      <inkml:brushProperty name="color" value="#FFFF00"/>
    </inkml:brush>
  </inkml:definitions>
  <inkml:trace contextRef="#ctx0" brushRef="#br0">17886 15028 0,'0'-26'62,"53"-1"-46,0 1-1,26 26 1,0 0-16,27 0 0,27 0 15,-28 0 1,1 0-16,-26 0 0,-27 0 16,26 0-1,-26 0-15,0 0 16,-27 0-16,27 0 15,-26 0-15,25 0 16,-25 0-16,52 0 0,1 0 16,-1 0-1,0 0-15,27 0 16,53 0-16,26 26 15,0-26-15,-52 0 16,78 0 0,-25 0-16,-1 0 0,0 27 15,0-1-15,-52 1 16,25-1-16,27 1 15,-52-27-15,52 0 16,0 0 0,-79 0-16,53 0 0,-27 0 15,-26 0 1,0 0-16,-27 0 0,-26 0 15,0 0 1,-27 0-16,27 26 16,0-26-16,-26 0 0,-1 0 15,54 0 1,-80 0-16,26 0 0,-26 0 15,26 0 1,1 0 62,-1 0-62,54 0-16,26 0 15,79 0-15,0 0 16,0 0-1,53 0-15,27 0 0,-80 0 16,27 0 0,-27 0-16,-79 0 0,0 0 15,-53 0-15,26 0 16,-79 0-1,26 0-15,1 0 156,79 0-140,105 0-16,107 0 16,26 0-1,0 0-15,26 0 0,27 0 16,-53 27-1,-53 26-15,-26-27 0,-80 0 16,-53 1-16,-105-27 16,-27 26-1</inkml:trace>
</inkml:ink>
</file>

<file path=ppt/ink/ink4.xml><?xml version="1.0" encoding="utf-8"?>
<inkml:ink xmlns:inkml="http://www.w3.org/2003/InkML">
  <inkml:definitions>
    <inkml:context xml:id="ctx0">
      <inkml:inkSource xml:id="inkSrc0">
        <inkml:traceFormat>
          <inkml:channel name="X" type="integer" max="1280" units="cm"/>
          <inkml:channel name="Y" type="integer" max="960" units="cm"/>
          <inkml:channel name="T" type="integer" max="2.14748E9" units="dev"/>
        </inkml:traceFormat>
        <inkml:channelProperties>
          <inkml:channelProperty channel="X" name="resolution" value="28.31858" units="1/cm"/>
          <inkml:channelProperty channel="Y" name="resolution" value="28.31858" units="1/cm"/>
          <inkml:channelProperty channel="T" name="resolution" value="1" units="1/dev"/>
        </inkml:channelProperties>
      </inkml:inkSource>
      <inkml:timestamp xml:id="ts0" timeString="2019-11-01T10:05:56.656"/>
    </inkml:context>
    <inkml:brush xml:id="br0">
      <inkml:brushProperty name="width" value="0.05292" units="cm"/>
      <inkml:brushProperty name="height" value="0.05292" units="cm"/>
      <inkml:brushProperty name="color" value="#FFFF00"/>
    </inkml:brush>
  </inkml:definitions>
  <inkml:trace contextRef="#ctx0" brushRef="#br0">11827 2249 0,'53'26'62,"-27"80"-62,1-26 16,-27-27-16,0 26 16,0-26-1,0 26-15,0-26 0,0-53 16,0 27-1,0-27 95,26-27-95,-26 27 94,53-53-93,106-53-16,53 27 16,-54 0-16,-105 52 15,0-26-15,-26 53 47,52 0-16,-53 27-31,1 26 0,-1 0 16,1-53-1,-27 26-15,0 0 16,26 1-16,1-1 16,-27 1-1,53-27-15,-27 0 0,53 0 16,54 0-1,52-106-15,-26 0 16,26 0-16,-53 1 16,-52 52-16,-28 53 15,-25 0 63,26 0-62,-53 53-16,26 26 0,1-79 31,-27 26-31,26 27 0,1-26 16,-27-1-16,53 1 15,-53-1 1,53-26-16,-27 0 15,53 0 1,1 0-16,26-53 0,26 0 16,53 0-1,-26 0-15,-80 53 16,-52 0-16,-27 0 15,53 27 48,-27 52-48,53 27-15,-26-27 16,-26-26 0,26-26-16,-53-1 0,26-26 15,27 0-15,26 0 16,80 0-16,53 0 15,0 0-15,52-26 16,1-27 0,-1 0-16,-105 27 0,-159-1 15,26 27 1,-26 0 46,0 27-46,27-27-16,-1 26 15,-26-26 1,0 26-16,27-26 16,26 0-1,158 0-15,80 0 16,1-52-1,-1-28-15,-106 27 0,-26 0 16,-107 53-16,-25-26 16,-1 26 15,1 0-16,-27 53-15,0 0 0,26 0 16,-26-27 0,0 27-16,0-27 0,0 1 15,0-1-15,27-26 94,-1 0-47,1 0-32,-27 0 1,26 0 15</inkml:trace>
  <inkml:trace contextRef="#ctx0" brushRef="#br0" timeOffset="31035.9648">28231 4048 0,'-79'0'94,"26"106"-78,-53 0-16,0 0 0,-53 26 15,-52 0 1,25-52-16,1-1 0,106-53 15,0-26-15,52 0 16,1 0 0,26 0 62</inkml:trace>
  <inkml:trace contextRef="#ctx0" brushRef="#br0" timeOffset="31655.8842">27014 4101 0,'0'0'31,"26"0"-31,1 0 15,26 0-15,26 0 0,-26 0 16,0 53 0,26 53-16,-26-53 0,-26 26 15,26-26 1,-27 26-16,1-26 15,-1 27-15,-26-54 16,27 27-16,-1 0 16,0-27-1,1 1-15,-1-27 0,1 53 16,-27-27-16,26-26 15,1 27-15,-27-27 63</inkml:trace>
  <inkml:trace contextRef="#ctx0" brushRef="#br0" timeOffset="32495.775">27358 6350 0,'26'26'16,"-26"-26"-16,27 53 15,-1 27 1,1-1-16,-27 1 0,53-1 15,-27-26-15,-26-27 16,27 1 140,105-186-156,159-159 16,26 54-1,80-54-15,53 27 16,0-26-16,0-27 15,-186 132-15,-105 106 16,-27 1 0,-79 78-16,-26-26 0,-1 53 15,-26-26-15</inkml:trace>
  <inkml:trace contextRef="#ctx0" brushRef="#br0" timeOffset="38375.0106">28893 9975 0,'0'0'62,"0"132"-46,0 53-1,0-26-15,-27-27 0,27-52 16,0-1-16,0-52 15,0-1 1,0 0-16,53-184 109,159-133-109,-54 0 0,28 26 16,-1 27-1,-53 53-15,27-27 16,-106 106-16,53 0 16,-80 80-16,1-27 15,-27 27 1,0-1-16</inkml:trace>
  <inkml:trace contextRef="#ctx0" brushRef="#br0" timeOffset="45374.1006">27861 14552 0,'26'0'15,"-26"0"-15,0 27 47,53 78-31,-27 1-16,1-26 0,26 25 15,-27-52 1,-26-26-16,0 52 16,27-52-16,-1 26 15,-26-27-15,0-26 16,27 26-1,-27-26 1,26 0 0,27 0-16,0-79 15,106-53-15,52 0 16,-25-27-1,52 26-15,26-78 0,-26 26 16,1 26 0,-1 0-16,-80 27 0,28 0 15,-133 52-15,-27 54 16,0-27-1</inkml:trace>
  <inkml:trace contextRef="#ctx0" brushRef="#br0" timeOffset="63301.7695">11933 2408 0,'0'0'140,"0"0"-124,0 26 124,-27 54-140,27-80 16,0 26 46,0 27 110,0 79-157,-53-79 1,27 27-16,26-80 15,0 26 1,-53-52 156,27-160-172,-1-25 15,27 131-15,0 1 16,-26-27-16,-1 53 15,1 0-15,26 0 16,0 53 0,-27-26-16,-26 158 109,-26 27-109,52-53 0,1-27 15,-27 27 1,27-53-16,26-27 16,0 1-16,0-1 78,26-26-78,80-79 15,0-80 1,-53 80-1,26-27-15,-52 79 0,52-52 16,-26 26 0,0 27-16,-27-1 0,27 107 78,-53 25-63,27 1 1,-27-26-16,0-27 15,0-1-15,0-25 16,0 52-16,0-79 16,26 27-16,0-27 78,27 0-63,27-159-15,-1 106 0,-26-53 16,26 53-1,-52 27-15,-1 79 78,-26 79-62,0-53 0,27-26-16,-27-53 15,0 27-15,0-1 0,0 1 16,0-27 62,26 0-63,1-106 1,26 27-16,-53 26 0,26 53 16,-26 0 93,0-27-16,79-105-93,-26 0 16,0-1-16,-53 107 16,27-1-16,-1 1 46,-26 26-30,27 159 0,-27 26-16,0-26 15,26-80 1,-26-26-16,27 26 0,-27-52 15,0-1 1,0 1-16,26-27 62,27-27-46,53-132-16,-53 107 16,0-1-1,0 0-15,-27 26 16,0 27-16,-26-26 62,53 79-62,27 211 16,-27-105-16,-27-80 15,1-52-15,-27-1 16,26-26 31,1 0-32,78-105 1,54-134 0,-53 107-16,79-106 0,-53 79 15,-26 80 1,-79 52-16,52 27 62,27 212-46,-80-27-16,-26-105 0,53 52 15,-53-79 1,27-27-16,-27 1 16,26-27-16,-26 26 78,133-132-63,-1-26-15,0 0 16,-79 79-1,0 0-15,-27 53 0,27 26 63,-26 186-48,79 53-15,-53-133 0,-27-53 16,27-26 0,-53-26-16,106-160 78,-27-25-63,27 25 1,-27 54-16,-26 26 15,0 0-15,-53 53 16,27-26-16,-1 26 62,27 106-46,-53-80-16,26 0 16,-26 27-1,27-26-15,-27-1 0,26 27 16,54-185 62,-1-53-63,0 52-15,1 54 0,-54 26 16,1 53 62,-1 265-78,1 52 16,-1 27-16,1-132 15,26-27-15,-27-132 16,0 26-16,-26-79 31,27 0-15,-27 0-1,26-79-15,27-133 0,0 54 16,0-1-1,0-53-15,0 53 16,-27 54-16,1 52 0,-27 26 16,0 80 62,0 132-78,0-26 15,0-106-15,0 0 0,0-53 16,26 26 62,27-52-63,53-212 1,26 79-16,1-53 0,25 54 16,-105 105-16,27 211 93,-27 28-93,-27-81 16,-26-52-16,27-26 15,-1 26-15,-26-53 16,0 26-16,79-52 94,27-133-94,-79 106 0,52 0 15,-53 27-15,27-54 16,-26 80-16,-1 0 78,80 80-78,-53 184 0,0-78 15,26-54 1,-52-79-16,26 26 16,-27-79-16,-26 27 15,27-27 32,105-212-31,0 27-16,-26-53 15,-27 52-15,-26 54 16,-26 106-1,-27-1-15,0 54 78,0 78-78,26-25 16,-26-27 0,27 0-16,-27 26 0,26 0 15,-26-79-15,0 27 31,0-80 47,53 0-78,-53 27 16,0 26 0,53 26 46,-53 80-62,26-53 16,-26-27-1,0 27-15,27-26 0,-27-1 16,0-26-1</inkml:trace>
</inkml:ink>
</file>

<file path=ppt/ink/ink5.xml><?xml version="1.0" encoding="utf-8"?>
<inkml:ink xmlns:inkml="http://www.w3.org/2003/InkML">
  <inkml:definitions>
    <inkml:context xml:id="ctx0">
      <inkml:inkSource xml:id="inkSrc0">
        <inkml:traceFormat>
          <inkml:channel name="X" type="integer" max="1024" units="cm"/>
          <inkml:channel name="Y" type="integer" max="768" units="cm"/>
          <inkml:channel name="T" type="integer" max="2.14748E9" units="dev"/>
        </inkml:traceFormat>
        <inkml:channelProperties>
          <inkml:channelProperty channel="X" name="resolution" value="28.36565" units="1/cm"/>
          <inkml:channelProperty channel="Y" name="resolution" value="28.33948" units="1/cm"/>
          <inkml:channelProperty channel="T" name="resolution" value="1" units="1/dev"/>
        </inkml:channelProperties>
      </inkml:inkSource>
      <inkml:timestamp xml:id="ts0" timeString="2019-11-05T14:33:31.441"/>
    </inkml:context>
    <inkml:brush xml:id="br0">
      <inkml:brushProperty name="width" value="0.05292" units="cm"/>
      <inkml:brushProperty name="height" value="0.05292" units="cm"/>
      <inkml:brushProperty name="color" value="#FFFF00"/>
    </inkml:brush>
  </inkml:definitions>
  <inkml:trace contextRef="#ctx0" brushRef="#br0">15908 6879 0,'0'-33'78,"-165"0"-62,-67-33-16,1 66 16,-100-66-16,-33 33 15,-33 33-15,33 0 16,34 0-16,65 0 15,133 0-15,66 0 16,-33 0-16,65 0 16,1 0-16,-33 0 93,33 66-93,0 33 16,0-33-16,33 0 15,0 34-15,0 65 16,0-33-16,0 0 16,0 67-16,0-34 15,0-65-15,66 65 16,0-99-16,-33 33 15,0-99-15,-33 33 16,34-33 218,-1 0-218,33 0-16,33 0 15,66 33-15,-65-33 16,65 33-16,-66-33 15,66 34-15,-65-34 16,98 33-16,1 0 16,32-33-16,-66 33 15,67-33-15,-34 0 16,34 0-16,-100 0 15,100 0-15,-67 0 16,0 0-16,-32 0 16,-34 0-16,33 0 15,-33 0-15,1 33 16,-1 0-16,0-33 15,0 0 1,67 0-16,-1 0 16,34 0-16,-100 0 15,66 0-15,67 0 16,-1 0-16,1 0 15,-67 0-15,66 0 16,-32 0-16,-67 0 16,1 0-16,-1 0 15,-33 0-15,0 0 16,34 33-16,-100-33 15,33 0-15,-33 0 16,33 0-16,-33 0 16,0 0-16,0 0 15,0 0 1,0 0-16,0 0 15,0 0-15,1 0 16,-1-33-16,33 0 16,-33 33-16,33 0 15,0 0-15,0-33 16,0-33-16,1 66 15,-1-33 1,-33-1-16,66 1 16,-99 0-16,66 33 15,33-66-15,-99 33 16,67 0-16,-34 0 15,0 33-15,0-66 16,66 33-16,-99 0 16,66 0-16,-66 0 15,33-67-15,-33 67 16,33 0-1,-33 33-15,0-33 16,0-33-16,0 66 16,0-66-1,0 66-15,0-33 16,0 33-16,0-66 15,0 66-15,-66-67 16,0 67-16,-66-66 16,-34 0-16,-32 33 15,-34 0-15,34-33 16,-100 33-16,-32 0 15,65-33 1,-198 66-16,66 0 16,-99 0-16,33 0 15,66 0-15,99 0 16,-32 0-16,98 0 15,100 0-15,66 0 16,33 0-16,0-34 187,0 1-187,-1 0 16,1 33-16</inkml:trace>
  <inkml:trace contextRef="#ctx0" brushRef="#br0" timeOffset="2713.2713">6185 8334 0,'0'33'109,"-232"-99"-109,67 33 16,-232-33-16,99 0 16,-66 0-16,-32-33 15,164 66-15,133 33 16,66 0-16,0 0 15,-67 0 95,-65 33-95,66 33-15,-100 33 16,1 0-16,33 0 15,98-32-15,1-34 16,0 33-16,33-33 16,0 0-1,33 0 1,0-33-1,0 66-15,0 0 16,0 0-16,0 1 16,0-1-16,0 33 15,0 0-15,0-33 16,33 0-16,0 1 15,0-34-15,0 0 16,0 0 0,0 0-16,-33 0 15,67 0-15,-34-33 16,33 33-16,-33 0 15,0 0-15,99 66 16,-66-65-16,67 32 16,32 33-16,0-33 15,-32-33-15,65 0 16,1 33-16,-34-33 15,0 34-15,-32-34 16,98-33-16,-65 66 16,65-66-16,1 0 15,32 0-15,-32 0 16,32 0-16,-32 0 15,65 0-15,-32 0 16,0 0-16,-1 0 16,67 0-16,-100 0 15,34 0-15,33 0 16,32 0-16,1 0 15,-132 0-15,32 0 16,-33-33-16,1 0 16,-1 0-1,-32 33-15,-1-34 16,-66 1-16,34 33 15,-34 0-15,66-33 16,-66 33-16,1-33 16,-1 33-16,-33-33 15,0 0-15,33 33 16,-33 0-16,1 0 15,-34 0-15,66-33 16,-33 33-16,33-66 16,-33 66-16,34-33 15,-34 0-15,-33 0 16,33 33-16,-33-33 15,33-34-15,33 34 16,-65 0-16,32 0 16,33-33-16,-33 33 15,-33 0-15,66-33 16,-66 66-16,0-66 15,34 33-15,-34-1 16,0 1-16,33 0 16,-33 0-1,33-33-15,-33 0 16,33-33-16,-33 33 15,-33-34-15,67 34 16,-34 0-16,0-66 16,0 99-16,-33 0 15,0-33-15,0 32 16,0 1-16,0-33 15,0 66-15,-33-66 16,33 66-16,-33-33 16,0 0-16,-34 0 15,34 0-15,-66 33 16,-99-66-16,-100 33 15,67-34-15,-67 34 16,-33-33-16,0 0 16,67 0-16,-100 33 15,33-33-15,100 33 16,-34 33-16,67-33 15,-1 33-15,-32 0 16,99 0-16,-1 0 16,1 0-1,33 0-15,-67 33 16,100-33-16,-66 0 15,66 0-15,-33 0 16,32 33-16,1-33 16,33 0-16,-33 33 15,66-33-15,-66 0 16,0 0-16,-33 0 15,-1 33-15,-32-33 16,33 33-16,0 0 16,-34 33-16,34-33 15,-66 33-15,65 1 16,-32-1-16,33-66 15,33 66-15,33-33 16,0-33-16,-33 0 16,-1 33-16,34 0 15,0-33-15,-33 33 16,66 0-16,-66-33 15,-66 33-15,132-33 16,-66 66-16,-1-66 16,34 0-1,0 0-15,-33 33 16</inkml:trace>
  <inkml:trace contextRef="#ctx0" brushRef="#br0" timeOffset="4784.4783">6317 10120 0,'0'-33'32,"0"0"-32,0 33 15,-33-33-15,-33-33 16,-34 0-16,-65 66 15,-99-33-15,98 33 16,-165 0-16,100 0 16,-67 0-16,1 0 15,-1 0-15,66 0 16,100 0-16,33 0 15,-33 0-15,132 0 16,-33 0 0,33 0 15,-67 33-16,67-33-15,-33 33 16,-66 33-16,99-33 16,-66 0-1,66 0-15,0 33 16,-33 1-16,33 32 15,0 33-15,0-33 16,66 0-16,-33-32 16,66 32-16,-32-33 15,-1 0-15,66 0 16,-33-33-16,0 0 15,-32 34-15,65-34 16,-33 66-16,33 0 16,-32-33-16,-1 0 15,-33-33-15,33 34 16,0-34-16,34 33 15,-34-66-15,-66 0 16,33 33-16,-33-33 16,0 0-16,33 0 15,34 0-15,-67 0 16,33 0-16,0-33 15,-33-33-15,66-34 16,-99 67-16,99-99 16,-65 99-1,65-33-15,-66-33 16,33 66-16,-33-100 15,0 133-15,0-33 16,33-33-16,-33 0 16,-33 33-16,0 0 15,0 0-15,33-67 16,-33 67-16,34-99 15,-34 99-15,0-33 16,0 33-16,0 0 16,0 0-16,0 0 15,0 0-15,0-1 16,0 34-16,0-33 15,0 0-15,0 33 16,0-33-16,0 33 16,0-66-16,0 33 15,0 0-15,0 0 16,-34 33-1,1-66-15,33 33 16,-33 0 0</inkml:trace>
  <inkml:trace contextRef="#ctx0" brushRef="#br0" timeOffset="6505.6505">11443 9988 0,'-66'0'16,"-132"0"-16,-67-33 15,0 33-15,-98 0 16,32 0-16,33 0 15,34 0-15,-34 0 16,133-33-16,65 33 16,67 0-1,0 0 1,-33 0-1,-66 0-15,-67 0 16,-65 0-16,32 0 16,34 0-16,33 0 15,65 0-15,34 0 16,66 0-16,-33 0 62,-99 66-46,33 33-16,-34 0 15,67-65-15,0 65 16,0-66-16,0 33 16,33-66-16,33 33 15,-33 33-15,33-66 16,0 66-16,0-66 15,0 33-15,0 34 16,0-34-16,0 66 16,66-33-1,0 33-15,-33-33 16,33 1-16,0-1 15,-33 0-15,33-33 16,1 33-16,-1-33 16,33 0-16,0 33 15,0-66-15,100 66 16,-67-66-16,67 34 15,-1-1-15,34-33 16,32 33-16,1-33 16,32 33-16,-65-33 15,-67 33-15,67 0 16,-34 0-16,-132-33 15,34 33-15,-34-33 16,-33 0-16,0 0 16,0 0-16,0 0 15,0 0-15,0 0 16,66 0-16,34-66 15,-1 33-15,-66 0 16,33 33-16,34-33 16,-67 0-1,-33 0-15,33-1 16,0 1-16,-33 0 15,-33 0 1,33 33-16,0-66 16,0 0-16,0 33 15,1-33-15,-1 33 16,-33 0-16,0-67 15,33 34-15,-33 33 16,33-33-16,0 0 16,-33 0-16,0 33 15,0-34-15,0 1 16,0 33-16,0 0 15,0 0-15,0 0 16,0-33-16,0 33 16,0 0-16,0-33 15,0 33-15,0-1 16,0 1-16,0 33 15,0-66-15,0 33 16,0 33-16,0-33 16,-33 0-1,33 33-15,0-66 63</inkml:trace>
  <inkml:trace contextRef="#ctx0" brushRef="#br0" timeOffset="8527.8527">16900 9889 0,'-33'33'94,"-66"-33"-78,0 0-16,-34 33 15,1 0-15,-99-33 16,-1 0-16,1 0 15,98 0-15,67 0 16,0 0 0,66 0-1,-66 0 32,-33 66-31,66-66-16,0 33 15,-34 33-15,67-66 16,-33 33-16,0 1 15,0-34-15,0 33 16,33 0-16,-33 0 16,0 66-16,33-66 15,0 33-15,0 0 16,0 0-16,0 34 15,0-34-15,0-33 16,0 0-16,0 66 16,33-66-16,0 33 15,0-32-15,0-1 16,0 0-16,0-33 15,-33 33-15,67-33 16,-1 33 0,66 0-16,33 33 15,67-66-15,-34 33 16,232 33-16,-33-66 15,0 66-15,0-66 16,33 0-16,-33 0 16,0 0-16,-34 0 15,-98 0-15,66 0 16,-199 0-16,33 0 15,1 0-15,-34 0 16,-33 0-16,-66 0 16,67 0-16,-100 0 15,33-33-15,33 33 16,0-33-16,-33 33 15,66-33-15,-66 0 16,66 33-16,34-66 16,-34 0-16,33 33 15,34 0-15,-67 0 16,33-34-16,-66 1 15,-33 66-15,67-66 16,-100 66 0,33-33-16,-33 0 15,66 0-15,-33-33 16,0 0-16,0-1 15,0 34-15,0-33 16,-33 0-16,0 33 16,0 0-16,0-33 15,0 33-15,0 0 16,0 0-16,-33-34 15,33 34-15,-66-33 16,0 33-16,-100 0 16,-65-33-16,-34-33 15,-165-34-15,-33 67 16,66 33-16,-231 0 15,231 33-15,-99-66 16,66 33-16,99 0 16,34 33-16,65-33 15,166 33-15,0 0 16,33 0-16,-33 0 15,66 33 1,-66 0 0,-1-33-16,1 66 15,-66-33-15,66 0 16,0 0-16,0-33 15,33 33-15,33-33 16,-34 0 0,-32 33 124,-33 67-140,0-67 16,33 33-16,33-66 15,-33 66-15,66-66 16,-34 0-16,34 33 31</inkml:trace>
  <inkml:trace contextRef="#ctx0" brushRef="#br0" timeOffset="27624.7622">26954 11509 0,'34'0'0,"-34"0"47,33 0-47,-33-33 296,-133 33-280,-32-33-16,33 0 15,-67 0-15,-32 0 16,-34 0-16,1 0 16,32 0-16,100 33 15,-1-33-15,34 0 16,0 33-1,33 0-15,33 0 16,0 0-16,0 0 16,0 0-16,-34 0 15,67 0 1,-66 0-16,33 0 15,0 33 1,0 0-16,0-33 16,0 0-16,-33 33 15,33 0-15,0-33 16,0 0-16,-34 33 15,34 0-15,-99 33 16,99-33-16,-99 0 16,66 0-16,-1 1 15,-32-1-15,66-33 16,33 33-16,-66 0 15,33-33-15,0 0 16,0 33 0,33 0-1,-66 0 1,66-33-16,-34 33 15,1 0-15,0 0 16,0 0-16,-33 33 16,66-66-16,-33 67 15,0-1-15,33-33 16,0 33-16,-33 33 15,33 0-15,0-33 16,0 34-16,0-67 16,0 33-16,33 33 15,0-99-15,0 66 16,0-33-16,0 0 15,33 34-15,-33-1 16,67 0-16,-67 66 16,33-99-16,33 33 15,-33 1-15,0-67 16,-32 0-16,32 33 15,0-33 1,-66 0-16,66 0 16,0 33-16,-33-33 15,33 0 1,0 0-16,1 0 15,-34 0-15,33 0 16,33 0-16,0 0 16,34 0-16,-67 0 15,66 0-15,-66 0 16,33 0-16,-33 0 15,34 0-15,-1 0 16,99 0-16,67 66 16,-34-33-16,67 0 15,-33 0-15,-67 0 16,34 0-16,-166-33 15,66 0-15,-33 0 16,1 0-16,-67 0 16,0 0-16,0 0 15,0 0-15,-33 0 16,33-33-16,0 0 15,0 0-15,0 0 16,66-33-16,-99 33 16,0 0-16,0-34 15,0 1 1,66-66-16,-66 99 15,0-66-15,0-34 16,0 34-16,0 0 16,0 33-16,-33 0 15,33-34-15,-66 34 16,33 0-16,-33-33 15,33 33-15,0 33 16,-33-66-16,33 65 16,-33 1-16,32-33 15,-32 0-15,33 0 16,-33 0-16,-33 0 15,66 0-15,-66-1 16,32 1-16,34 66 16,-33-66-16,33 33 15,0 33-15,0-33 16,0 0-16,33 33 31</inkml:trace>
  <inkml:trace contextRef="#ctx0" brushRef="#br0" timeOffset="29704.9702">6515 13395 0,'0'0'124,"-99"-67"-108,0 34-16,-66-33 16,65 0-16,-98-33 15,132 33-15,-133 33 16,133 33-16,-33-33 15,66-1-15,-66 1 16,99 33-16,-33 0 16,0 0-16,-1 0 15,-32 0-15,33 0 16,-33 0-16,-33 0 15,33 0-15,-33 0 16,32 0-16,1 33 16,0 1-16,33-34 15,-33 0 1,33 33-16,-33 0 15,-34 0-15,34 33 16,-33-33-16,66 0 16,-33 33-16,-33-33 15,66 33-15,-1-66 16,1 33-16,33 1 15,0-1-15,0-33 16,-33 66-16,33-33 16,0 0-16,0 0 15,0 0-15,0 0 16,0-33-16,0 33 15,0-33-15,0 33 16,0 0 0,0 0-16,33 0 15,0-33-15,34 67 16,-1-34-16,-33 33 15,0-66-15,0 33 16,0-33-16,33 33 16,-33 0-16,66 33 15,-32-66 1,-1 66-16,33-33 15,-33-33-15,0 67 16,0-34-16,34 0 16,-34 0-16,0 0 15,0-33-15,0 33 16,0 0-16,1-33 15,32 0-15,-33 33 16,33-33-16,-33 0 16,0 0-16,-33 0 15,67 0-15,-67 0 16,0 0-16,0 0 15,33 0 1,-33-33 0,33 33-1,-66-33 1,66 0-16,1-33 15,-67 66 1,33-66-16,0-1 16,0 34-16,0 0 15,0-33 1,0 33-16,-33 0 15,0 33 1,33-66-16,-33 66 16,33-33-16,-33 33 15,0-66-15,0 33 16,0-1-16,0-32 15,0 33-15,0-33 16,0 33-16,0-33 16,0 33-16,0 0 15,0 0-15,0 0 16,0 33-16,0-33 15,0-67 1,-33 67 0,33 0-1,0 0-15,-33 0 16,33 0-1,-33 33 1,33-33-16,0 0 47</inkml:trace>
  <inkml:trace contextRef="#ctx0" brushRef="#br0" timeOffset="31705.1701">16107 14618 0,'-166'-33'16,"1"0"-16,-133 0 16,-66 0-16,1-66 15,-1 66 1,33-67-16,99 67 15,-98-33-15,65 66 16,34-66-16,98 66 16,34-33-16,0 33 15,33 0-15,66 0 16,-33 0-16,0 0 15,33 0-15,-33 0 16,-1 0-16,-32 0 16,33 0-16,-33 0 15,0 0-15,33 0 16,-33 0-16,33 0 15,0 0-15,-34 0 16,67 33 0,-33 0-16,0 0 15,0-33-15,-33 66 16,66 1-16,-66-1 15,33-33-15,0 66 16,-33-33-16,33 0 16,-34 33-16,34 1 15,-33-34 1,33 0-16,0-33 15,0 33-15,33-33 16,-33 33-16,33-33 16,-33 1-16,33 32 15,0-33-15,0 0 16,0 33-16,0-33 15,66 66-15,0 0 16,33 1-16,67 65 16,-34-33-16,133 67 15,-67-100-15,100 66 16,66 1-16,-34-34 15,67-33-15,-33 34 16,-33-100-16,66 33 16,-34-33-16,1 99 15,-33-132-15,-67 66 16,1-66-16,-33 0 15,-1 0-15,1 0 16,-1 0-16,-66 0 16,34 0-16,-1 0 15,1-66 1,-67 33-16,33 0 15,-65 0-15,-1 0 16,0 0-16,66-33 16,-132-1-16,100 34 15,-34-66-15,66 0 16,1 0-16,-67 33 15,66-34-15,-65-32 16,-67 33-16,33-33 16,0-1-16,0-65 15,-33 66-15,33-34 16,-66 67-16,0-33 15,0 32-15,0 1 16,0 0-16,0-33 16,0-1-16,-33 100 15,-33-33-15,0-33 16,0 33-16,0-33 15,-34 33-15,-98-34 16,-34-32-16,1 66 16,-100-33-16,0-1 15,-98 67 1,-1 0-16,-133 33 15,1 0-15,-66 0 16,32-33-16,166 33 16,1 0-16,197 0 15,67 0-15,65 0 16,67 0-16,33 0 15,-66 33 188,-33 0-187,33 33-16,33-66 15,-33 67-15,-34-1 16,100-66 0,-33 33-16</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AF9F5B55-F7E4-4DD8-A672-DC2CB3B9FADB}" type="datetimeFigureOut">
              <a:rPr lang="en-GB" smtClean="0"/>
              <a:t>08/11/2019</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8B3FA4E1-F125-4064-8476-034046BF5CD8}" type="slidenum">
              <a:rPr lang="en-GB" smtClean="0"/>
              <a:t>‹#›</a:t>
            </a:fld>
            <a:endParaRPr lang="en-GB"/>
          </a:p>
        </p:txBody>
      </p:sp>
    </p:spTree>
    <p:extLst>
      <p:ext uri="{BB962C8B-B14F-4D97-AF65-F5344CB8AC3E}">
        <p14:creationId xmlns:p14="http://schemas.microsoft.com/office/powerpoint/2010/main" val="12916877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286446A-2E23-405A-ABD6-DAEE63200F14}" type="slidenum">
              <a:rPr lang="en-GB" altLang="en-US"/>
              <a:pPr/>
              <a:t>5</a:t>
            </a:fld>
            <a:endParaRPr lang="en-GB" altLang="en-US"/>
          </a:p>
        </p:txBody>
      </p:sp>
      <p:sp>
        <p:nvSpPr>
          <p:cNvPr id="15362" name="Rectangle 2"/>
          <p:cNvSpPr>
            <a:spLocks noGrp="1" noRot="1" noChangeAspect="1" noChangeArrowheads="1" noTextEdit="1"/>
          </p:cNvSpPr>
          <p:nvPr>
            <p:ph type="sldImg"/>
          </p:nvPr>
        </p:nvSpPr>
        <p:spPr>
          <a:xfrm>
            <a:off x="90488" y="744538"/>
            <a:ext cx="6616700" cy="3722687"/>
          </a:xfrm>
          <a:ln/>
        </p:spPr>
      </p:sp>
      <p:sp>
        <p:nvSpPr>
          <p:cNvPr id="15363"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3281424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fld id="{09A98594-74F4-4358-9127-F43A366D4532}" type="slidenum">
              <a:rPr lang="en-GB" altLang="en-US" smtClean="0"/>
              <a:pPr/>
              <a:t>‹#›</a:t>
            </a:fld>
            <a:endParaRPr lang="en-GB" altLang="en-US"/>
          </a:p>
        </p:txBody>
      </p:sp>
    </p:spTree>
    <p:extLst>
      <p:ext uri="{BB962C8B-B14F-4D97-AF65-F5344CB8AC3E}">
        <p14:creationId xmlns:p14="http://schemas.microsoft.com/office/powerpoint/2010/main" val="18955746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799"/>
            <a:ext cx="8825658" cy="3640667"/>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GB"/>
          </a:p>
        </p:txBody>
      </p:sp>
      <p:sp>
        <p:nvSpPr>
          <p:cNvPr id="6" name="Footer Placeholder 5"/>
          <p:cNvSpPr>
            <a:spLocks noGrp="1"/>
          </p:cNvSpPr>
          <p:nvPr>
            <p:ph type="ftr" sz="quarter" idx="11"/>
          </p:nvPr>
        </p:nvSpPr>
        <p:spPr/>
        <p:txBody>
          <a:bodyPr/>
          <a:lstStyle/>
          <a:p>
            <a:pPr>
              <a:defRPr/>
            </a:pPr>
            <a:endParaRPr lang="en-GB"/>
          </a:p>
        </p:txBody>
      </p:sp>
      <p:sp>
        <p:nvSpPr>
          <p:cNvPr id="7" name="Slide Number Placeholder 6"/>
          <p:cNvSpPr>
            <a:spLocks noGrp="1"/>
          </p:cNvSpPr>
          <p:nvPr>
            <p:ph type="sldNum" sz="quarter" idx="12"/>
          </p:nvPr>
        </p:nvSpPr>
        <p:spPr/>
        <p:txBody>
          <a:bodyPr/>
          <a:lstStyle/>
          <a:p>
            <a:fld id="{1694976C-14CC-4FF3-9813-80A0CE11C577}" type="slidenum">
              <a:rPr lang="en-GB" altLang="en-US" smtClean="0"/>
              <a:pPr/>
              <a:t>‹#›</a:t>
            </a:fld>
            <a:endParaRPr lang="en-GB" altLang="en-US"/>
          </a:p>
        </p:txBody>
      </p:sp>
    </p:spTree>
    <p:extLst>
      <p:ext uri="{BB962C8B-B14F-4D97-AF65-F5344CB8AC3E}">
        <p14:creationId xmlns:p14="http://schemas.microsoft.com/office/powerpoint/2010/main" val="18311747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fld id="{1694976C-14CC-4FF3-9813-80A0CE11C577}" type="slidenum">
              <a:rPr lang="en-GB" altLang="en-US" smtClean="0"/>
              <a:pPr/>
              <a:t>‹#›</a:t>
            </a:fld>
            <a:endParaRPr lang="en-GB" altLang="en-US"/>
          </a:p>
        </p:txBody>
      </p:sp>
    </p:spTree>
    <p:extLst>
      <p:ext uri="{BB962C8B-B14F-4D97-AF65-F5344CB8AC3E}">
        <p14:creationId xmlns:p14="http://schemas.microsoft.com/office/powerpoint/2010/main" val="8197450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0" y="1447800"/>
            <a:ext cx="7999315" cy="2323374"/>
          </a:xfrm>
        </p:spPr>
        <p:txBody>
          <a:bodyPr/>
          <a:lstStyle>
            <a:lvl1pPr>
              <a:defRPr sz="4800"/>
            </a:lvl1pPr>
          </a:lstStyle>
          <a:p>
            <a:r>
              <a:rPr lang="en-US" smtClean="0"/>
              <a:t>Click to edit Master title style</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lumMod val="60000"/>
                    <a:lumOff val="4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fld id="{1694976C-14CC-4FF3-9813-80A0CE11C577}" type="slidenum">
              <a:rPr lang="en-GB" altLang="en-US" smtClean="0"/>
              <a:pPr/>
              <a:t>‹#›</a:t>
            </a:fld>
            <a:endParaRPr lang="en-GB" altLang="en-US"/>
          </a:p>
        </p:txBody>
      </p:sp>
      <p:sp>
        <p:nvSpPr>
          <p:cNvPr id="12" name="TextBox 11"/>
          <p:cNvSpPr txBox="1"/>
          <p:nvPr/>
        </p:nvSpPr>
        <p:spPr>
          <a:xfrm>
            <a:off x="898295" y="971253"/>
            <a:ext cx="801912" cy="1969770"/>
          </a:xfrm>
          <a:prstGeom prst="rect">
            <a:avLst/>
          </a:prstGeom>
          <a:noFill/>
        </p:spPr>
        <p:txBody>
          <a:bodyPr wrap="square" rtlCol="0">
            <a:spAutoFit/>
          </a:bodyPr>
          <a:lstStyle/>
          <a:p>
            <a:pPr algn="r"/>
            <a:r>
              <a:rPr lang="en-US" sz="12200" b="0" i="0" dirty="0">
                <a:solidFill>
                  <a:schemeClr val="accent1">
                    <a:lumMod val="60000"/>
                    <a:lumOff val="40000"/>
                  </a:schemeClr>
                </a:solidFill>
                <a:latin typeface="Arial"/>
                <a:ea typeface="+mj-ea"/>
                <a:cs typeface="+mj-cs"/>
              </a:rPr>
              <a:t>“</a:t>
            </a:r>
          </a:p>
        </p:txBody>
      </p:sp>
      <p:sp>
        <p:nvSpPr>
          <p:cNvPr id="11" name="TextBox 10"/>
          <p:cNvSpPr txBox="1"/>
          <p:nvPr/>
        </p:nvSpPr>
        <p:spPr>
          <a:xfrm>
            <a:off x="9330490" y="2613787"/>
            <a:ext cx="801912" cy="1969770"/>
          </a:xfrm>
          <a:prstGeom prst="rect">
            <a:avLst/>
          </a:prstGeom>
          <a:noFill/>
        </p:spPr>
        <p:txBody>
          <a:bodyPr wrap="square" rtlCol="0">
            <a:spAutoFit/>
          </a:bodyPr>
          <a:lstStyle/>
          <a:p>
            <a:pPr algn="r"/>
            <a:r>
              <a:rPr lang="en-US" sz="12200" b="0" i="0" dirty="0">
                <a:solidFill>
                  <a:schemeClr val="accent1">
                    <a:lumMod val="60000"/>
                    <a:lumOff val="40000"/>
                  </a:schemeClr>
                </a:solidFill>
                <a:latin typeface="Arial"/>
                <a:ea typeface="+mj-ea"/>
                <a:cs typeface="+mj-cs"/>
              </a:rPr>
              <a:t>”</a:t>
            </a:r>
          </a:p>
        </p:txBody>
      </p:sp>
    </p:spTree>
    <p:extLst>
      <p:ext uri="{BB962C8B-B14F-4D97-AF65-F5344CB8AC3E}">
        <p14:creationId xmlns:p14="http://schemas.microsoft.com/office/powerpoint/2010/main" val="20125094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59"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fld id="{1694976C-14CC-4FF3-9813-80A0CE11C577}" type="slidenum">
              <a:rPr lang="en-GB" altLang="en-US" smtClean="0"/>
              <a:pPr/>
              <a:t>‹#›</a:t>
            </a:fld>
            <a:endParaRPr lang="en-GB" altLang="en-US"/>
          </a:p>
        </p:txBody>
      </p:sp>
    </p:spTree>
    <p:extLst>
      <p:ext uri="{BB962C8B-B14F-4D97-AF65-F5344CB8AC3E}">
        <p14:creationId xmlns:p14="http://schemas.microsoft.com/office/powerpoint/2010/main" val="38878749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pPr>
              <a:defRPr/>
            </a:pPr>
            <a:endParaRPr lang="en-GB"/>
          </a:p>
        </p:txBody>
      </p:sp>
      <p:sp>
        <p:nvSpPr>
          <p:cNvPr id="4"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fld id="{1694976C-14CC-4FF3-9813-80A0CE11C577}" type="slidenum">
              <a:rPr lang="en-GB" altLang="en-US" smtClean="0"/>
              <a:pPr/>
              <a:t>‹#›</a:t>
            </a:fld>
            <a:endParaRPr lang="en-GB" altLang="en-US"/>
          </a:p>
        </p:txBody>
      </p:sp>
    </p:spTree>
    <p:extLst>
      <p:ext uri="{BB962C8B-B14F-4D97-AF65-F5344CB8AC3E}">
        <p14:creationId xmlns:p14="http://schemas.microsoft.com/office/powerpoint/2010/main" val="40994566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pPr>
              <a:defRPr/>
            </a:pPr>
            <a:endParaRPr lang="en-GB"/>
          </a:p>
        </p:txBody>
      </p:sp>
      <p:sp>
        <p:nvSpPr>
          <p:cNvPr id="4"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fld id="{1694976C-14CC-4FF3-9813-80A0CE11C577}" type="slidenum">
              <a:rPr lang="en-GB" altLang="en-US" smtClean="0"/>
              <a:pPr/>
              <a:t>‹#›</a:t>
            </a:fld>
            <a:endParaRPr lang="en-GB" altLang="en-US"/>
          </a:p>
        </p:txBody>
      </p:sp>
    </p:spTree>
    <p:extLst>
      <p:ext uri="{BB962C8B-B14F-4D97-AF65-F5344CB8AC3E}">
        <p14:creationId xmlns:p14="http://schemas.microsoft.com/office/powerpoint/2010/main" val="21191814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fld id="{047B16A4-7E2F-427B-98BE-C8FEBC3EF5B9}" type="slidenum">
              <a:rPr lang="en-GB" altLang="en-US" smtClean="0"/>
              <a:pPr/>
              <a:t>‹#›</a:t>
            </a:fld>
            <a:endParaRPr lang="en-GB" altLang="en-US"/>
          </a:p>
        </p:txBody>
      </p:sp>
    </p:spTree>
    <p:extLst>
      <p:ext uri="{BB962C8B-B14F-4D97-AF65-F5344CB8AC3E}">
        <p14:creationId xmlns:p14="http://schemas.microsoft.com/office/powerpoint/2010/main" val="122532237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fld id="{84F0DB03-54B5-4EDE-88EE-5563B6F0F432}" type="slidenum">
              <a:rPr lang="en-GB" altLang="en-US" smtClean="0"/>
              <a:pPr/>
              <a:t>‹#›</a:t>
            </a:fld>
            <a:endParaRPr lang="en-GB" altLang="en-US"/>
          </a:p>
        </p:txBody>
      </p:sp>
    </p:spTree>
    <p:extLst>
      <p:ext uri="{BB962C8B-B14F-4D97-AF65-F5344CB8AC3E}">
        <p14:creationId xmlns:p14="http://schemas.microsoft.com/office/powerpoint/2010/main" val="609486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fld id="{1D3A265E-4229-478E-9D82-EC3106D86668}" type="slidenum">
              <a:rPr lang="en-GB" altLang="en-US" smtClean="0"/>
              <a:pPr/>
              <a:t>‹#›</a:t>
            </a:fld>
            <a:endParaRPr lang="en-GB" altLang="en-US"/>
          </a:p>
        </p:txBody>
      </p:sp>
    </p:spTree>
    <p:extLst>
      <p:ext uri="{BB962C8B-B14F-4D97-AF65-F5344CB8AC3E}">
        <p14:creationId xmlns:p14="http://schemas.microsoft.com/office/powerpoint/2010/main" val="12621481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fld id="{5012ECD2-00B1-4E19-A0A8-69663EAEF932}" type="slidenum">
              <a:rPr lang="en-GB" altLang="en-US" smtClean="0"/>
              <a:pPr/>
              <a:t>‹#›</a:t>
            </a:fld>
            <a:endParaRPr lang="en-GB" altLang="en-US"/>
          </a:p>
        </p:txBody>
      </p:sp>
    </p:spTree>
    <p:extLst>
      <p:ext uri="{BB962C8B-B14F-4D97-AF65-F5344CB8AC3E}">
        <p14:creationId xmlns:p14="http://schemas.microsoft.com/office/powerpoint/2010/main" val="38660932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a:defRPr/>
            </a:pPr>
            <a:endParaRPr lang="en-GB"/>
          </a:p>
        </p:txBody>
      </p:sp>
      <p:sp>
        <p:nvSpPr>
          <p:cNvPr id="6" name="Footer Placeholder 5"/>
          <p:cNvSpPr>
            <a:spLocks noGrp="1"/>
          </p:cNvSpPr>
          <p:nvPr>
            <p:ph type="ftr" sz="quarter" idx="11"/>
          </p:nvPr>
        </p:nvSpPr>
        <p:spPr/>
        <p:txBody>
          <a:bodyPr/>
          <a:lstStyle/>
          <a:p>
            <a:pPr>
              <a:defRPr/>
            </a:pPr>
            <a:endParaRPr lang="en-GB"/>
          </a:p>
        </p:txBody>
      </p:sp>
      <p:sp>
        <p:nvSpPr>
          <p:cNvPr id="7" name="Slide Number Placeholder 6"/>
          <p:cNvSpPr>
            <a:spLocks noGrp="1"/>
          </p:cNvSpPr>
          <p:nvPr>
            <p:ph type="sldNum" sz="quarter" idx="12"/>
          </p:nvPr>
        </p:nvSpPr>
        <p:spPr/>
        <p:txBody>
          <a:bodyPr/>
          <a:lstStyle/>
          <a:p>
            <a:fld id="{660A99FE-97DD-484A-A064-C3B09C4511F7}" type="slidenum">
              <a:rPr lang="en-GB" altLang="en-US" smtClean="0"/>
              <a:pPr/>
              <a:t>‹#›</a:t>
            </a:fld>
            <a:endParaRPr lang="en-GB" altLang="en-US"/>
          </a:p>
        </p:txBody>
      </p:sp>
    </p:spTree>
    <p:extLst>
      <p:ext uri="{BB962C8B-B14F-4D97-AF65-F5344CB8AC3E}">
        <p14:creationId xmlns:p14="http://schemas.microsoft.com/office/powerpoint/2010/main" val="14896435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a:defRPr/>
            </a:pPr>
            <a:endParaRPr lang="en-GB"/>
          </a:p>
        </p:txBody>
      </p:sp>
      <p:sp>
        <p:nvSpPr>
          <p:cNvPr id="8" name="Footer Placeholder 7"/>
          <p:cNvSpPr>
            <a:spLocks noGrp="1"/>
          </p:cNvSpPr>
          <p:nvPr>
            <p:ph type="ftr" sz="quarter" idx="11"/>
          </p:nvPr>
        </p:nvSpPr>
        <p:spPr/>
        <p:txBody>
          <a:bodyPr/>
          <a:lstStyle/>
          <a:p>
            <a:pPr>
              <a:defRPr/>
            </a:pPr>
            <a:endParaRPr lang="en-GB"/>
          </a:p>
        </p:txBody>
      </p:sp>
      <p:sp>
        <p:nvSpPr>
          <p:cNvPr id="9" name="Slide Number Placeholder 8"/>
          <p:cNvSpPr>
            <a:spLocks noGrp="1"/>
          </p:cNvSpPr>
          <p:nvPr>
            <p:ph type="sldNum" sz="quarter" idx="12"/>
          </p:nvPr>
        </p:nvSpPr>
        <p:spPr/>
        <p:txBody>
          <a:bodyPr/>
          <a:lstStyle/>
          <a:p>
            <a:fld id="{95AE3508-6627-440C-A008-63EDD46F64E2}" type="slidenum">
              <a:rPr lang="en-GB" altLang="en-US" smtClean="0"/>
              <a:pPr/>
              <a:t>‹#›</a:t>
            </a:fld>
            <a:endParaRPr lang="en-GB" altLang="en-US"/>
          </a:p>
        </p:txBody>
      </p:sp>
    </p:spTree>
    <p:extLst>
      <p:ext uri="{BB962C8B-B14F-4D97-AF65-F5344CB8AC3E}">
        <p14:creationId xmlns:p14="http://schemas.microsoft.com/office/powerpoint/2010/main" val="23167148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pPr>
              <a:defRPr/>
            </a:pPr>
            <a:endParaRPr lang="en-GB"/>
          </a:p>
        </p:txBody>
      </p:sp>
      <p:sp>
        <p:nvSpPr>
          <p:cNvPr id="5" name="Footer Placeholder 3"/>
          <p:cNvSpPr>
            <a:spLocks noGrp="1"/>
          </p:cNvSpPr>
          <p:nvPr>
            <p:ph type="ftr" sz="quarter" idx="11"/>
          </p:nvPr>
        </p:nvSpPr>
        <p:spPr/>
        <p:txBody>
          <a:bodyPr/>
          <a:lstStyle/>
          <a:p>
            <a:pPr>
              <a:defRPr/>
            </a:pPr>
            <a:endParaRPr lang="en-GB"/>
          </a:p>
        </p:txBody>
      </p:sp>
      <p:sp>
        <p:nvSpPr>
          <p:cNvPr id="6" name="Slide Number Placeholder 4"/>
          <p:cNvSpPr>
            <a:spLocks noGrp="1"/>
          </p:cNvSpPr>
          <p:nvPr>
            <p:ph type="sldNum" sz="quarter" idx="12"/>
          </p:nvPr>
        </p:nvSpPr>
        <p:spPr/>
        <p:txBody>
          <a:bodyPr/>
          <a:lstStyle/>
          <a:p>
            <a:fld id="{71E1AFDA-F408-439B-8194-6659504B3A58}" type="slidenum">
              <a:rPr lang="en-GB" altLang="en-US" smtClean="0"/>
              <a:pPr/>
              <a:t>‹#›</a:t>
            </a:fld>
            <a:endParaRPr lang="en-GB" altLang="en-US"/>
          </a:p>
        </p:txBody>
      </p:sp>
    </p:spTree>
    <p:extLst>
      <p:ext uri="{BB962C8B-B14F-4D97-AF65-F5344CB8AC3E}">
        <p14:creationId xmlns:p14="http://schemas.microsoft.com/office/powerpoint/2010/main" val="8239609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pPr>
              <a:defRPr/>
            </a:pPr>
            <a:endParaRPr lang="en-GB"/>
          </a:p>
        </p:txBody>
      </p:sp>
      <p:sp>
        <p:nvSpPr>
          <p:cNvPr id="5" name="Footer Placeholder 2"/>
          <p:cNvSpPr>
            <a:spLocks noGrp="1"/>
          </p:cNvSpPr>
          <p:nvPr>
            <p:ph type="ftr" sz="quarter" idx="11"/>
          </p:nvPr>
        </p:nvSpPr>
        <p:spPr/>
        <p:txBody>
          <a:bodyPr/>
          <a:lstStyle/>
          <a:p>
            <a:pPr>
              <a:defRPr/>
            </a:pPr>
            <a:endParaRPr lang="en-GB"/>
          </a:p>
        </p:txBody>
      </p:sp>
      <p:sp>
        <p:nvSpPr>
          <p:cNvPr id="6" name="Slide Number Placeholder 3"/>
          <p:cNvSpPr>
            <a:spLocks noGrp="1"/>
          </p:cNvSpPr>
          <p:nvPr>
            <p:ph type="sldNum" sz="quarter" idx="12"/>
          </p:nvPr>
        </p:nvSpPr>
        <p:spPr/>
        <p:txBody>
          <a:bodyPr/>
          <a:lstStyle/>
          <a:p>
            <a:fld id="{D85AB578-3F28-4EFB-856A-0799D132193D}" type="slidenum">
              <a:rPr lang="en-GB" altLang="en-US" smtClean="0"/>
              <a:pPr/>
              <a:t>‹#›</a:t>
            </a:fld>
            <a:endParaRPr lang="en-GB" altLang="en-US"/>
          </a:p>
        </p:txBody>
      </p:sp>
    </p:spTree>
    <p:extLst>
      <p:ext uri="{BB962C8B-B14F-4D97-AF65-F5344CB8AC3E}">
        <p14:creationId xmlns:p14="http://schemas.microsoft.com/office/powerpoint/2010/main" val="9439143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3"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5" y="3129280"/>
            <a:ext cx="34010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pPr>
              <a:defRPr/>
            </a:pPr>
            <a:endParaRPr lang="en-GB"/>
          </a:p>
        </p:txBody>
      </p:sp>
      <p:sp>
        <p:nvSpPr>
          <p:cNvPr id="5" name="Footer Placeholder 5"/>
          <p:cNvSpPr>
            <a:spLocks noGrp="1"/>
          </p:cNvSpPr>
          <p:nvPr>
            <p:ph type="ftr" sz="quarter" idx="11"/>
          </p:nvPr>
        </p:nvSpPr>
        <p:spPr/>
        <p:txBody>
          <a:bodyPr/>
          <a:lstStyle/>
          <a:p>
            <a:pPr>
              <a:defRPr/>
            </a:pPr>
            <a:endParaRPr lang="en-GB"/>
          </a:p>
        </p:txBody>
      </p:sp>
      <p:sp>
        <p:nvSpPr>
          <p:cNvPr id="6" name="Slide Number Placeholder 6"/>
          <p:cNvSpPr>
            <a:spLocks noGrp="1"/>
          </p:cNvSpPr>
          <p:nvPr>
            <p:ph type="sldNum" sz="quarter" idx="12"/>
          </p:nvPr>
        </p:nvSpPr>
        <p:spPr/>
        <p:txBody>
          <a:bodyPr/>
          <a:lstStyle/>
          <a:p>
            <a:fld id="{50C3EAF6-D631-4BD7-BE2B-7C0AEA84CD79}" type="slidenum">
              <a:rPr lang="en-GB" altLang="en-US" smtClean="0"/>
              <a:pPr/>
              <a:t>‹#›</a:t>
            </a:fld>
            <a:endParaRPr lang="en-GB" altLang="en-US"/>
          </a:p>
        </p:txBody>
      </p:sp>
    </p:spTree>
    <p:extLst>
      <p:ext uri="{BB962C8B-B14F-4D97-AF65-F5344CB8AC3E}">
        <p14:creationId xmlns:p14="http://schemas.microsoft.com/office/powerpoint/2010/main" val="18426447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GB"/>
          </a:p>
        </p:txBody>
      </p:sp>
      <p:sp>
        <p:nvSpPr>
          <p:cNvPr id="6" name="Footer Placeholder 5"/>
          <p:cNvSpPr>
            <a:spLocks noGrp="1"/>
          </p:cNvSpPr>
          <p:nvPr>
            <p:ph type="ftr" sz="quarter" idx="11"/>
          </p:nvPr>
        </p:nvSpPr>
        <p:spPr/>
        <p:txBody>
          <a:bodyPr/>
          <a:lstStyle/>
          <a:p>
            <a:pPr>
              <a:defRPr/>
            </a:pPr>
            <a:endParaRPr lang="en-GB"/>
          </a:p>
        </p:txBody>
      </p:sp>
      <p:sp>
        <p:nvSpPr>
          <p:cNvPr id="7" name="Slide Number Placeholder 6"/>
          <p:cNvSpPr>
            <a:spLocks noGrp="1"/>
          </p:cNvSpPr>
          <p:nvPr>
            <p:ph type="sldNum" sz="quarter" idx="12"/>
          </p:nvPr>
        </p:nvSpPr>
        <p:spPr/>
        <p:txBody>
          <a:bodyPr/>
          <a:lstStyle/>
          <a:p>
            <a:fld id="{13891BF8-A1CF-44D6-8161-1C68BA4A7361}" type="slidenum">
              <a:rPr lang="en-GB" altLang="en-US" smtClean="0"/>
              <a:pPr/>
              <a:t>‹#›</a:t>
            </a:fld>
            <a:endParaRPr lang="en-GB" altLang="en-US"/>
          </a:p>
        </p:txBody>
      </p:sp>
    </p:spTree>
    <p:extLst>
      <p:ext uri="{BB962C8B-B14F-4D97-AF65-F5344CB8AC3E}">
        <p14:creationId xmlns:p14="http://schemas.microsoft.com/office/powerpoint/2010/main" val="15499559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44"/>
          <a:stretch/>
        </p:blipFill>
        <p:spPr>
          <a:xfrm>
            <a:off x="0" y="2669685"/>
            <a:ext cx="4035669"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pPr>
              <a:defRPr/>
            </a:pPr>
            <a:endParaRPr lang="en-GB"/>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pPr>
              <a:defRPr/>
            </a:pPr>
            <a:endParaRPr lang="en-GB"/>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1694976C-14CC-4FF3-9813-80A0CE11C577}" type="slidenum">
              <a:rPr lang="en-GB" altLang="en-US" smtClean="0"/>
              <a:pPr/>
              <a:t>‹#›</a:t>
            </a:fld>
            <a:endParaRPr lang="en-GB" altLang="en-US"/>
          </a:p>
        </p:txBody>
      </p:sp>
    </p:spTree>
    <p:extLst>
      <p:ext uri="{BB962C8B-B14F-4D97-AF65-F5344CB8AC3E}">
        <p14:creationId xmlns:p14="http://schemas.microsoft.com/office/powerpoint/2010/main" val="4244949406"/>
      </p:ext>
    </p:extLst>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 id="2147483713"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customXml" Target="../ink/ink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customXml" Target="../ink/ink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customXml" Target="../ink/ink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customXml" Target="../ink/ink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customXml" Target="../ink/ink5.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95400" y="1447800"/>
            <a:ext cx="10585175" cy="3329581"/>
          </a:xfrm>
        </p:spPr>
        <p:txBody>
          <a:bodyPr/>
          <a:lstStyle/>
          <a:p>
            <a:r>
              <a:rPr lang="en-GB" altLang="en-US" b="1" u="sng" dirty="0" smtClean="0"/>
              <a:t/>
            </a:r>
            <a:br>
              <a:rPr lang="en-GB" altLang="en-US" b="1" u="sng" dirty="0" smtClean="0"/>
            </a:br>
            <a:r>
              <a:rPr lang="en-GB" altLang="en-US" b="1" u="sng" dirty="0" smtClean="0"/>
              <a:t>National 5</a:t>
            </a:r>
            <a:br>
              <a:rPr lang="en-GB" altLang="en-US" b="1" u="sng" dirty="0" smtClean="0"/>
            </a:br>
            <a:r>
              <a:rPr lang="en-GB" altLang="en-US" b="1" u="sng" dirty="0"/>
              <a:t>RUAE Workshop</a:t>
            </a:r>
            <a:endParaRPr lang="en-GB" altLang="en-US" b="1" u="sng" dirty="0" smtClean="0"/>
          </a:p>
        </p:txBody>
      </p:sp>
      <p:sp>
        <p:nvSpPr>
          <p:cNvPr id="2051" name="Rectangle 3"/>
          <p:cNvSpPr>
            <a:spLocks noGrp="1" noChangeArrowheads="1"/>
          </p:cNvSpPr>
          <p:nvPr>
            <p:ph type="subTitle" idx="1"/>
          </p:nvPr>
        </p:nvSpPr>
        <p:spPr>
          <a:xfrm>
            <a:off x="1154954" y="4777380"/>
            <a:ext cx="9765581" cy="1387924"/>
          </a:xfrm>
        </p:spPr>
        <p:txBody>
          <a:bodyPr>
            <a:normAutofit/>
          </a:bodyPr>
          <a:lstStyle/>
          <a:p>
            <a:pPr eaLnBrk="1" hangingPunct="1"/>
            <a:endParaRPr lang="en-GB" altLang="en-US" dirty="0" smtClean="0"/>
          </a:p>
          <a:p>
            <a:pPr eaLnBrk="1" hangingPunct="1"/>
            <a:r>
              <a:rPr lang="en-GB" altLang="en-US" sz="3900" dirty="0" smtClean="0"/>
              <a:t>Imagery Questions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u="sng" dirty="0" smtClean="0"/>
              <a:t>Step 1</a:t>
            </a:r>
            <a:endParaRPr lang="en-GB" u="sng" dirty="0"/>
          </a:p>
        </p:txBody>
      </p:sp>
      <p:sp>
        <p:nvSpPr>
          <p:cNvPr id="3" name="Content Placeholder 2"/>
          <p:cNvSpPr>
            <a:spLocks noGrp="1"/>
          </p:cNvSpPr>
          <p:nvPr>
            <p:ph idx="1"/>
          </p:nvPr>
        </p:nvSpPr>
        <p:spPr>
          <a:xfrm>
            <a:off x="642224" y="1556792"/>
            <a:ext cx="10926384" cy="4896544"/>
          </a:xfrm>
        </p:spPr>
        <p:txBody>
          <a:bodyPr/>
          <a:lstStyle/>
          <a:p>
            <a:pPr marL="0" indent="0">
              <a:buNone/>
            </a:pPr>
            <a:r>
              <a:rPr lang="en-GB" sz="3200" b="1" dirty="0" smtClean="0"/>
              <a:t>Quote the image</a:t>
            </a:r>
            <a:endParaRPr lang="en-GB" sz="3200" b="1" dirty="0"/>
          </a:p>
          <a:p>
            <a:pPr marL="0" indent="0">
              <a:buNone/>
            </a:pPr>
            <a:endParaRPr lang="en-GB" sz="3200" dirty="0" smtClean="0"/>
          </a:p>
          <a:p>
            <a:pPr marL="0" indent="0">
              <a:buNone/>
            </a:pPr>
            <a:r>
              <a:rPr lang="en-GB" sz="4800" b="1" dirty="0" smtClean="0">
                <a:solidFill>
                  <a:schemeClr val="accent2">
                    <a:lumMod val="40000"/>
                    <a:lumOff val="60000"/>
                  </a:schemeClr>
                </a:solidFill>
              </a:rPr>
              <a:t>“like a rocket”</a:t>
            </a:r>
            <a:endParaRPr lang="en-GB" dirty="0"/>
          </a:p>
        </p:txBody>
      </p:sp>
    </p:spTree>
    <p:extLst>
      <p:ext uri="{BB962C8B-B14F-4D97-AF65-F5344CB8AC3E}">
        <p14:creationId xmlns:p14="http://schemas.microsoft.com/office/powerpoint/2010/main" val="15676343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u="sng" dirty="0" smtClean="0"/>
              <a:t>Step 2</a:t>
            </a:r>
            <a:endParaRPr lang="en-GB" u="sng" dirty="0"/>
          </a:p>
        </p:txBody>
      </p:sp>
      <p:sp>
        <p:nvSpPr>
          <p:cNvPr id="3" name="Content Placeholder 2"/>
          <p:cNvSpPr>
            <a:spLocks noGrp="1"/>
          </p:cNvSpPr>
          <p:nvPr>
            <p:ph idx="1"/>
          </p:nvPr>
        </p:nvSpPr>
        <p:spPr>
          <a:xfrm>
            <a:off x="642224" y="1556792"/>
            <a:ext cx="10926384" cy="4896544"/>
          </a:xfrm>
        </p:spPr>
        <p:txBody>
          <a:bodyPr/>
          <a:lstStyle/>
          <a:p>
            <a:pPr marL="0" indent="0">
              <a:buNone/>
            </a:pPr>
            <a:r>
              <a:rPr lang="en-GB" sz="3200" dirty="0" smtClean="0"/>
              <a:t>Think </a:t>
            </a:r>
            <a:r>
              <a:rPr lang="en-GB" sz="3200" dirty="0"/>
              <a:t>carefully about what the author is describing and what he/she is comparing it to</a:t>
            </a:r>
          </a:p>
          <a:p>
            <a:pPr marL="0" indent="0">
              <a:buNone/>
            </a:pPr>
            <a:endParaRPr lang="en-GB" sz="3200" dirty="0"/>
          </a:p>
          <a:p>
            <a:pPr marL="0" indent="0">
              <a:buNone/>
            </a:pPr>
            <a:r>
              <a:rPr lang="en-GB" sz="4400" b="1" dirty="0">
                <a:solidFill>
                  <a:srgbClr val="92D050"/>
                </a:solidFill>
              </a:rPr>
              <a:t>The author is comparing the car to a rocket</a:t>
            </a:r>
            <a:endParaRPr lang="en-GB" sz="5400" b="1" dirty="0">
              <a:solidFill>
                <a:srgbClr val="92D050"/>
              </a:solidFill>
            </a:endParaRPr>
          </a:p>
          <a:p>
            <a:pPr marL="0" indent="0">
              <a:buNone/>
            </a:pPr>
            <a:endParaRPr lang="en-GB" sz="3200" dirty="0" smtClean="0"/>
          </a:p>
          <a:p>
            <a:pPr marL="0" indent="0">
              <a:buNone/>
            </a:pPr>
            <a:endParaRPr lang="en-GB" dirty="0"/>
          </a:p>
        </p:txBody>
      </p:sp>
    </p:spTree>
    <p:extLst>
      <p:ext uri="{BB962C8B-B14F-4D97-AF65-F5344CB8AC3E}">
        <p14:creationId xmlns:p14="http://schemas.microsoft.com/office/powerpoint/2010/main" val="114507571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u="sng" dirty="0" smtClean="0"/>
              <a:t>Step 3</a:t>
            </a:r>
            <a:endParaRPr lang="en-GB" u="sng" dirty="0"/>
          </a:p>
        </p:txBody>
      </p:sp>
      <p:sp>
        <p:nvSpPr>
          <p:cNvPr id="3" name="Content Placeholder 2"/>
          <p:cNvSpPr>
            <a:spLocks noGrp="1"/>
          </p:cNvSpPr>
          <p:nvPr>
            <p:ph idx="1"/>
          </p:nvPr>
        </p:nvSpPr>
        <p:spPr>
          <a:xfrm>
            <a:off x="642224" y="1556792"/>
            <a:ext cx="10926384" cy="4896544"/>
          </a:xfrm>
        </p:spPr>
        <p:txBody>
          <a:bodyPr/>
          <a:lstStyle/>
          <a:p>
            <a:pPr marL="0" indent="0">
              <a:buNone/>
            </a:pPr>
            <a:r>
              <a:rPr lang="en-GB" sz="3200" dirty="0" smtClean="0"/>
              <a:t>Note </a:t>
            </a:r>
            <a:r>
              <a:rPr lang="en-GB" sz="3200" dirty="0"/>
              <a:t>down the </a:t>
            </a:r>
            <a:r>
              <a:rPr lang="en-GB" sz="3200" b="1" dirty="0">
                <a:solidFill>
                  <a:srgbClr val="00B0F0"/>
                </a:solidFill>
              </a:rPr>
              <a:t>relevant </a:t>
            </a:r>
            <a:r>
              <a:rPr lang="en-GB" sz="3200" b="1" dirty="0" smtClean="0">
                <a:solidFill>
                  <a:srgbClr val="00B0F0"/>
                </a:solidFill>
              </a:rPr>
              <a:t>connotations</a:t>
            </a:r>
          </a:p>
          <a:p>
            <a:pPr marL="0" indent="0">
              <a:buNone/>
            </a:pPr>
            <a:endParaRPr lang="en-GB" sz="3200" b="1" dirty="0">
              <a:solidFill>
                <a:srgbClr val="00B0F0"/>
              </a:solidFill>
            </a:endParaRPr>
          </a:p>
          <a:p>
            <a:pPr marL="0" indent="0">
              <a:buNone/>
            </a:pPr>
            <a:endParaRPr lang="en-GB" sz="3200" dirty="0"/>
          </a:p>
          <a:p>
            <a:pPr marL="0" indent="0">
              <a:buNone/>
            </a:pPr>
            <a:r>
              <a:rPr lang="en-GB" sz="4400" b="1" dirty="0" smtClean="0">
                <a:solidFill>
                  <a:srgbClr val="FFFF00"/>
                </a:solidFill>
              </a:rPr>
              <a:t>Loud</a:t>
            </a:r>
            <a:r>
              <a:rPr lang="en-GB" sz="4400" b="1" dirty="0">
                <a:solidFill>
                  <a:srgbClr val="FFFF00"/>
                </a:solidFill>
              </a:rPr>
              <a:t>, fast, powerful, speed, unstoppable</a:t>
            </a:r>
          </a:p>
          <a:p>
            <a:pPr marL="0" indent="0">
              <a:buNone/>
            </a:pPr>
            <a:endParaRPr lang="en-GB" sz="3200" dirty="0" smtClean="0"/>
          </a:p>
          <a:p>
            <a:pPr marL="0" indent="0">
              <a:buNone/>
            </a:pPr>
            <a:endParaRPr lang="en-GB" dirty="0"/>
          </a:p>
        </p:txBody>
      </p:sp>
    </p:spTree>
    <p:extLst>
      <p:ext uri="{BB962C8B-B14F-4D97-AF65-F5344CB8AC3E}">
        <p14:creationId xmlns:p14="http://schemas.microsoft.com/office/powerpoint/2010/main" val="92667555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u="sng" dirty="0" smtClean="0"/>
              <a:t>Step 4</a:t>
            </a:r>
            <a:endParaRPr lang="en-GB" u="sng" dirty="0"/>
          </a:p>
        </p:txBody>
      </p:sp>
      <p:sp>
        <p:nvSpPr>
          <p:cNvPr id="3" name="Content Placeholder 2"/>
          <p:cNvSpPr>
            <a:spLocks noGrp="1"/>
          </p:cNvSpPr>
          <p:nvPr>
            <p:ph idx="1"/>
          </p:nvPr>
        </p:nvSpPr>
        <p:spPr>
          <a:xfrm>
            <a:off x="642224" y="1556792"/>
            <a:ext cx="10926384" cy="4896544"/>
          </a:xfrm>
        </p:spPr>
        <p:txBody>
          <a:bodyPr/>
          <a:lstStyle/>
          <a:p>
            <a:r>
              <a:rPr lang="en-GB" sz="3200" dirty="0" smtClean="0"/>
              <a:t>Explain the </a:t>
            </a:r>
            <a:r>
              <a:rPr lang="en-GB" sz="3200" dirty="0"/>
              <a:t>image using </a:t>
            </a:r>
            <a:r>
              <a:rPr lang="en-GB" sz="3200" b="1" dirty="0">
                <a:solidFill>
                  <a:srgbClr val="FFC000"/>
                </a:solidFill>
              </a:rPr>
              <a:t>Just as… So too… </a:t>
            </a:r>
            <a:r>
              <a:rPr lang="en-GB" sz="3200" dirty="0"/>
              <a:t>using your </a:t>
            </a:r>
            <a:r>
              <a:rPr lang="en-GB" sz="3200" b="1" dirty="0"/>
              <a:t>connotations</a:t>
            </a:r>
          </a:p>
          <a:p>
            <a:pPr marL="0" indent="0">
              <a:buNone/>
            </a:pPr>
            <a:endParaRPr lang="en-GB" sz="3200" b="1" dirty="0">
              <a:solidFill>
                <a:srgbClr val="00B0F0"/>
              </a:solidFill>
            </a:endParaRPr>
          </a:p>
          <a:p>
            <a:pPr marL="0" indent="0">
              <a:buNone/>
            </a:pPr>
            <a:r>
              <a:rPr lang="en-GB" sz="4000" b="1" dirty="0">
                <a:solidFill>
                  <a:srgbClr val="00B0F0"/>
                </a:solidFill>
              </a:rPr>
              <a:t>Just as a rocket is fast and unstoppable, so too was the car speedy, powerful and loud as it travelled along the motorway</a:t>
            </a:r>
          </a:p>
          <a:p>
            <a:pPr marL="0" indent="0">
              <a:buNone/>
            </a:pPr>
            <a:endParaRPr lang="en-GB" sz="3200" dirty="0"/>
          </a:p>
          <a:p>
            <a:pPr marL="0" indent="0">
              <a:buNone/>
            </a:pPr>
            <a:endParaRPr lang="en-GB" sz="3200" dirty="0" smtClean="0"/>
          </a:p>
          <a:p>
            <a:pPr marL="0" indent="0">
              <a:buNone/>
            </a:pPr>
            <a:endParaRPr lang="en-GB" dirty="0"/>
          </a:p>
        </p:txBody>
      </p:sp>
    </p:spTree>
    <p:extLst>
      <p:ext uri="{BB962C8B-B14F-4D97-AF65-F5344CB8AC3E}">
        <p14:creationId xmlns:p14="http://schemas.microsoft.com/office/powerpoint/2010/main" val="18459443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u="sng" dirty="0" smtClean="0"/>
              <a:t>Step 5</a:t>
            </a:r>
            <a:endParaRPr lang="en-GB" u="sng" dirty="0"/>
          </a:p>
        </p:txBody>
      </p:sp>
      <p:sp>
        <p:nvSpPr>
          <p:cNvPr id="3" name="Content Placeholder 2"/>
          <p:cNvSpPr>
            <a:spLocks noGrp="1"/>
          </p:cNvSpPr>
          <p:nvPr>
            <p:ph idx="1"/>
          </p:nvPr>
        </p:nvSpPr>
        <p:spPr>
          <a:xfrm>
            <a:off x="642224" y="1556792"/>
            <a:ext cx="10926384" cy="4896544"/>
          </a:xfrm>
        </p:spPr>
        <p:txBody>
          <a:bodyPr/>
          <a:lstStyle/>
          <a:p>
            <a:r>
              <a:rPr lang="en-GB" sz="3200" dirty="0"/>
              <a:t>Explain why the image is effective</a:t>
            </a:r>
          </a:p>
          <a:p>
            <a:pPr marL="0" indent="0">
              <a:buNone/>
            </a:pPr>
            <a:endParaRPr lang="en-GB" sz="3200" b="1" dirty="0">
              <a:solidFill>
                <a:srgbClr val="00B0F0"/>
              </a:solidFill>
            </a:endParaRPr>
          </a:p>
          <a:p>
            <a:pPr marL="0" indent="0">
              <a:buNone/>
            </a:pPr>
            <a:r>
              <a:rPr lang="en-GB" sz="4000" b="1" dirty="0">
                <a:solidFill>
                  <a:schemeClr val="accent4"/>
                </a:solidFill>
              </a:rPr>
              <a:t>This is effective as we can imagine how quickly the car was moving on the road and how it would have been difficult to stop</a:t>
            </a:r>
          </a:p>
          <a:p>
            <a:pPr marL="0" indent="0">
              <a:buNone/>
            </a:pPr>
            <a:endParaRPr lang="en-GB" sz="3200" dirty="0"/>
          </a:p>
          <a:p>
            <a:pPr marL="0" indent="0">
              <a:buNone/>
            </a:pPr>
            <a:endParaRPr lang="en-GB" sz="3200" dirty="0" smtClean="0"/>
          </a:p>
          <a:p>
            <a:pPr marL="0" indent="0">
              <a:buNone/>
            </a:pPr>
            <a:endParaRPr lang="en-GB" dirty="0"/>
          </a:p>
        </p:txBody>
      </p:sp>
    </p:spTree>
    <p:extLst>
      <p:ext uri="{BB962C8B-B14F-4D97-AF65-F5344CB8AC3E}">
        <p14:creationId xmlns:p14="http://schemas.microsoft.com/office/powerpoint/2010/main" val="40833828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888050"/>
          </a:xfrm>
        </p:spPr>
        <p:txBody>
          <a:bodyPr/>
          <a:lstStyle/>
          <a:p>
            <a:r>
              <a:rPr lang="en-GB" b="1" u="sng" dirty="0" smtClean="0"/>
              <a:t>Put it all together…</a:t>
            </a:r>
            <a:endParaRPr lang="en-GB" b="1" u="sng" dirty="0"/>
          </a:p>
        </p:txBody>
      </p:sp>
      <p:sp>
        <p:nvSpPr>
          <p:cNvPr id="3" name="Content Placeholder 2"/>
          <p:cNvSpPr>
            <a:spLocks noGrp="1"/>
          </p:cNvSpPr>
          <p:nvPr>
            <p:ph idx="1"/>
          </p:nvPr>
        </p:nvSpPr>
        <p:spPr>
          <a:xfrm>
            <a:off x="625718" y="1556792"/>
            <a:ext cx="11066513" cy="4752528"/>
          </a:xfrm>
        </p:spPr>
        <p:txBody>
          <a:bodyPr>
            <a:normAutofit lnSpcReduction="10000"/>
          </a:bodyPr>
          <a:lstStyle/>
          <a:p>
            <a:pPr marL="514350" indent="-514350">
              <a:buAutoNum type="arabicPeriod"/>
            </a:pPr>
            <a:r>
              <a:rPr lang="en-GB" sz="3200" dirty="0" smtClean="0">
                <a:solidFill>
                  <a:schemeClr val="accent1">
                    <a:lumMod val="40000"/>
                    <a:lumOff val="60000"/>
                  </a:schemeClr>
                </a:solidFill>
              </a:rPr>
              <a:t>“</a:t>
            </a:r>
            <a:r>
              <a:rPr lang="en-GB" sz="3200" dirty="0">
                <a:solidFill>
                  <a:schemeClr val="accent1">
                    <a:lumMod val="40000"/>
                    <a:lumOff val="60000"/>
                  </a:schemeClr>
                </a:solidFill>
              </a:rPr>
              <a:t>like a rocket</a:t>
            </a:r>
            <a:r>
              <a:rPr lang="en-GB" sz="3200" dirty="0" smtClean="0">
                <a:solidFill>
                  <a:schemeClr val="accent1">
                    <a:lumMod val="40000"/>
                    <a:lumOff val="60000"/>
                  </a:schemeClr>
                </a:solidFill>
              </a:rPr>
              <a:t>” </a:t>
            </a:r>
          </a:p>
          <a:p>
            <a:pPr marL="0" indent="0">
              <a:buNone/>
            </a:pPr>
            <a:r>
              <a:rPr lang="en-GB" sz="3200" dirty="0" smtClean="0">
                <a:solidFill>
                  <a:srgbClr val="92D050"/>
                </a:solidFill>
              </a:rPr>
              <a:t>2</a:t>
            </a:r>
            <a:r>
              <a:rPr lang="en-GB" sz="3200" dirty="0">
                <a:solidFill>
                  <a:srgbClr val="92D050"/>
                </a:solidFill>
              </a:rPr>
              <a:t>. The author is comparing the car to a rocket</a:t>
            </a:r>
          </a:p>
          <a:p>
            <a:pPr marL="0" indent="0">
              <a:buNone/>
            </a:pPr>
            <a:r>
              <a:rPr lang="en-GB" sz="3200" dirty="0">
                <a:solidFill>
                  <a:srgbClr val="FFFF00"/>
                </a:solidFill>
              </a:rPr>
              <a:t>3. Loud, fast, powerful, speed, unstoppable</a:t>
            </a:r>
          </a:p>
          <a:p>
            <a:pPr marL="0" indent="0">
              <a:buNone/>
            </a:pPr>
            <a:r>
              <a:rPr lang="en-GB" sz="3200" dirty="0">
                <a:solidFill>
                  <a:srgbClr val="00B0F0"/>
                </a:solidFill>
              </a:rPr>
              <a:t>4. Just as a rocket is fast and unstoppable, so too was the car speedy, powerful and loud as it travelled along the motorway</a:t>
            </a:r>
          </a:p>
          <a:p>
            <a:pPr marL="0" indent="0">
              <a:buNone/>
            </a:pPr>
            <a:r>
              <a:rPr lang="en-GB" sz="3200" dirty="0">
                <a:solidFill>
                  <a:schemeClr val="accent4"/>
                </a:solidFill>
              </a:rPr>
              <a:t>5. This is effective as we can imagine how quickly the car was moving on the road and how it would have been difficult to stop</a:t>
            </a:r>
          </a:p>
          <a:p>
            <a:pPr marL="0" indent="0">
              <a:buNone/>
            </a:pPr>
            <a:endParaRPr lang="en-GB" dirty="0"/>
          </a:p>
        </p:txBody>
      </p:sp>
      <mc:AlternateContent xmlns:mc="http://schemas.openxmlformats.org/markup-compatibility/2006" xmlns:p14="http://schemas.microsoft.com/office/powerpoint/2010/main">
        <mc:Choice Requires="p14">
          <p:contentPart p14:bwMode="auto" r:id="rId2">
            <p14:nvContentPartPr>
              <p14:cNvPr id="4" name="Ink 3"/>
              <p14:cNvContentPartPr/>
              <p14:nvPr/>
            </p14:nvContentPartPr>
            <p14:xfrm>
              <a:off x="4238640" y="1085760"/>
              <a:ext cx="7439400" cy="6182280"/>
            </p14:xfrm>
          </p:contentPart>
        </mc:Choice>
        <mc:Fallback xmlns="">
          <p:pic>
            <p:nvPicPr>
              <p:cNvPr id="4" name="Ink 3"/>
              <p:cNvPicPr/>
              <p:nvPr/>
            </p:nvPicPr>
            <p:blipFill>
              <a:blip r:embed="rId3"/>
              <a:stretch>
                <a:fillRect/>
              </a:stretch>
            </p:blipFill>
            <p:spPr>
              <a:xfrm>
                <a:off x="4229280" y="1076400"/>
                <a:ext cx="7458120" cy="6201000"/>
              </a:xfrm>
              <a:prstGeom prst="rect">
                <a:avLst/>
              </a:prstGeom>
            </p:spPr>
          </p:pic>
        </mc:Fallback>
      </mc:AlternateContent>
    </p:spTree>
    <p:extLst>
      <p:ext uri="{BB962C8B-B14F-4D97-AF65-F5344CB8AC3E}">
        <p14:creationId xmlns:p14="http://schemas.microsoft.com/office/powerpoint/2010/main" val="112996453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1104074"/>
          </a:xfrm>
        </p:spPr>
        <p:txBody>
          <a:bodyPr/>
          <a:lstStyle/>
          <a:p>
            <a:r>
              <a:rPr lang="en-GB" sz="5400" b="1" dirty="0" smtClean="0"/>
              <a:t>Let’s do some practice…</a:t>
            </a:r>
            <a:endParaRPr lang="en-GB" sz="5400" b="1" dirty="0"/>
          </a:p>
        </p:txBody>
      </p:sp>
      <p:sp>
        <p:nvSpPr>
          <p:cNvPr id="3" name="Content Placeholder 2"/>
          <p:cNvSpPr>
            <a:spLocks noGrp="1"/>
          </p:cNvSpPr>
          <p:nvPr>
            <p:ph idx="1"/>
          </p:nvPr>
        </p:nvSpPr>
        <p:spPr>
          <a:xfrm>
            <a:off x="661837" y="1556792"/>
            <a:ext cx="10208343" cy="4195481"/>
          </a:xfrm>
        </p:spPr>
        <p:txBody>
          <a:bodyPr/>
          <a:lstStyle/>
          <a:p>
            <a:pPr marL="0" indent="0">
              <a:buNone/>
            </a:pPr>
            <a:endParaRPr lang="en-GB" dirty="0"/>
          </a:p>
        </p:txBody>
      </p:sp>
    </p:spTree>
    <p:extLst>
      <p:ext uri="{BB962C8B-B14F-4D97-AF65-F5344CB8AC3E}">
        <p14:creationId xmlns:p14="http://schemas.microsoft.com/office/powerpoint/2010/main" val="101039792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3312" y="2052918"/>
            <a:ext cx="10249272" cy="4195481"/>
          </a:xfrm>
        </p:spPr>
        <p:txBody>
          <a:bodyPr/>
          <a:lstStyle/>
          <a:p>
            <a:endParaRPr lang="en-GB" dirty="0" smtClean="0"/>
          </a:p>
          <a:p>
            <a:endParaRPr lang="en-GB" dirty="0"/>
          </a:p>
          <a:p>
            <a:pPr marL="0" indent="0">
              <a:buNone/>
            </a:pPr>
            <a:r>
              <a:rPr lang="en-GB" sz="6600" dirty="0"/>
              <a:t>My brother’s flat is a complete tip. </a:t>
            </a:r>
          </a:p>
        </p:txBody>
      </p:sp>
    </p:spTree>
    <p:extLst>
      <p:ext uri="{BB962C8B-B14F-4D97-AF65-F5344CB8AC3E}">
        <p14:creationId xmlns:p14="http://schemas.microsoft.com/office/powerpoint/2010/main" val="290076363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27448" y="881338"/>
            <a:ext cx="9721080" cy="5355975"/>
          </a:xfrm>
        </p:spPr>
        <p:txBody>
          <a:bodyPr>
            <a:normAutofit fontScale="92500" lnSpcReduction="10000"/>
          </a:bodyPr>
          <a:lstStyle/>
          <a:p>
            <a:pPr marL="742950" indent="-742950">
              <a:buAutoNum type="arabicPeriod"/>
            </a:pPr>
            <a:r>
              <a:rPr lang="en-GB" sz="3600" dirty="0" smtClean="0">
                <a:solidFill>
                  <a:schemeClr val="accent1">
                    <a:lumMod val="40000"/>
                    <a:lumOff val="60000"/>
                  </a:schemeClr>
                </a:solidFill>
              </a:rPr>
              <a:t>“</a:t>
            </a:r>
            <a:r>
              <a:rPr lang="en-GB" sz="3600" dirty="0">
                <a:solidFill>
                  <a:schemeClr val="accent1">
                    <a:lumMod val="40000"/>
                    <a:lumOff val="60000"/>
                  </a:schemeClr>
                </a:solidFill>
              </a:rPr>
              <a:t>a complete tip</a:t>
            </a:r>
            <a:r>
              <a:rPr lang="en-GB" sz="3600" dirty="0" smtClean="0">
                <a:solidFill>
                  <a:schemeClr val="accent1">
                    <a:lumMod val="40000"/>
                    <a:lumOff val="60000"/>
                  </a:schemeClr>
                </a:solidFill>
              </a:rPr>
              <a:t>” </a:t>
            </a:r>
          </a:p>
          <a:p>
            <a:pPr marL="0" indent="0">
              <a:buNone/>
            </a:pPr>
            <a:r>
              <a:rPr lang="en-GB" sz="3600" dirty="0" smtClean="0">
                <a:solidFill>
                  <a:srgbClr val="92D050"/>
                </a:solidFill>
              </a:rPr>
              <a:t>2</a:t>
            </a:r>
            <a:r>
              <a:rPr lang="en-GB" sz="3600" dirty="0">
                <a:solidFill>
                  <a:srgbClr val="92D050"/>
                </a:solidFill>
              </a:rPr>
              <a:t>. The author is comparing his brother’s flat to a rubbish tip</a:t>
            </a:r>
          </a:p>
          <a:p>
            <a:pPr marL="0" indent="0">
              <a:buNone/>
            </a:pPr>
            <a:r>
              <a:rPr lang="en-GB" sz="3600" dirty="0">
                <a:solidFill>
                  <a:srgbClr val="FFFF00"/>
                </a:solidFill>
              </a:rPr>
              <a:t>3. Dirty, smelly, messy, junk everywhere, untidy</a:t>
            </a:r>
          </a:p>
          <a:p>
            <a:pPr marL="0" indent="0">
              <a:buNone/>
            </a:pPr>
            <a:r>
              <a:rPr lang="en-GB" sz="3600" dirty="0">
                <a:solidFill>
                  <a:srgbClr val="00B0F0"/>
                </a:solidFill>
              </a:rPr>
              <a:t>4. Just as a rubbish tip is messy with junk everywhere, so too is his brother’s flat dirty, smelly and untidy</a:t>
            </a:r>
          </a:p>
          <a:p>
            <a:pPr marL="0" indent="0">
              <a:buNone/>
            </a:pPr>
            <a:r>
              <a:rPr lang="en-GB" sz="3600" dirty="0">
                <a:solidFill>
                  <a:schemeClr val="accent4">
                    <a:lumMod val="40000"/>
                    <a:lumOff val="60000"/>
                  </a:schemeClr>
                </a:solidFill>
              </a:rPr>
              <a:t>5. This is effective because it tells us that his brother’s flat was not looked after and it was a very unpleasant place to visit</a:t>
            </a:r>
          </a:p>
        </p:txBody>
      </p:sp>
      <mc:AlternateContent xmlns:mc="http://schemas.openxmlformats.org/markup-compatibility/2006" xmlns:p14="http://schemas.microsoft.com/office/powerpoint/2010/main">
        <mc:Choice Requires="p14">
          <p:contentPart p14:bwMode="auto" r:id="rId2">
            <p14:nvContentPartPr>
              <p14:cNvPr id="2" name="Ink 1"/>
              <p14:cNvContentPartPr/>
              <p14:nvPr/>
            </p14:nvContentPartPr>
            <p14:xfrm>
              <a:off x="5762520" y="638280"/>
              <a:ext cx="6477480" cy="4324680"/>
            </p14:xfrm>
          </p:contentPart>
        </mc:Choice>
        <mc:Fallback xmlns="">
          <p:pic>
            <p:nvPicPr>
              <p:cNvPr id="2" name="Ink 1"/>
              <p:cNvPicPr/>
              <p:nvPr/>
            </p:nvPicPr>
            <p:blipFill>
              <a:blip r:embed="rId3"/>
              <a:stretch>
                <a:fillRect/>
              </a:stretch>
            </p:blipFill>
            <p:spPr>
              <a:xfrm>
                <a:off x="5753160" y="628920"/>
                <a:ext cx="6496200" cy="4343400"/>
              </a:xfrm>
              <a:prstGeom prst="rect">
                <a:avLst/>
              </a:prstGeom>
            </p:spPr>
          </p:pic>
        </mc:Fallback>
      </mc:AlternateContent>
    </p:spTree>
    <p:extLst>
      <p:ext uri="{BB962C8B-B14F-4D97-AF65-F5344CB8AC3E}">
        <p14:creationId xmlns:p14="http://schemas.microsoft.com/office/powerpoint/2010/main" val="41827900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pPr eaLnBrk="1" hangingPunct="1"/>
            <a:r>
              <a:rPr lang="en-GB" altLang="en-US" sz="3600" b="1" dirty="0" smtClean="0"/>
              <a:t>Explain how effectively the author uses imagery to illustrate the strained relationships within this family (2)</a:t>
            </a:r>
          </a:p>
        </p:txBody>
      </p:sp>
      <p:sp>
        <p:nvSpPr>
          <p:cNvPr id="12291" name="Content Placeholder 2"/>
          <p:cNvSpPr>
            <a:spLocks noGrp="1"/>
          </p:cNvSpPr>
          <p:nvPr>
            <p:ph idx="1"/>
          </p:nvPr>
        </p:nvSpPr>
        <p:spPr/>
        <p:txBody>
          <a:bodyPr>
            <a:normAutofit lnSpcReduction="10000"/>
          </a:bodyPr>
          <a:lstStyle/>
          <a:p>
            <a:pPr eaLnBrk="1" hangingPunct="1">
              <a:buFont typeface="Wingdings 3" panose="05040102010807070707" pitchFamily="18" charset="2"/>
              <a:buNone/>
            </a:pPr>
            <a:endParaRPr lang="en-GB" altLang="en-US" dirty="0" smtClean="0"/>
          </a:p>
          <a:p>
            <a:pPr eaLnBrk="1" hangingPunct="1">
              <a:buFont typeface="Wingdings 3" panose="05040102010807070707" pitchFamily="18" charset="2"/>
              <a:buNone/>
            </a:pPr>
            <a:r>
              <a:rPr lang="en-GB" altLang="en-US" sz="3200" b="1" i="1" dirty="0" smtClean="0">
                <a:solidFill>
                  <a:srgbClr val="FFFF00"/>
                </a:solidFill>
              </a:rPr>
              <a:t>His father, Kit, ruled the family- “his kingdom”, says </a:t>
            </a:r>
            <a:r>
              <a:rPr lang="en-GB" altLang="en-US" sz="3200" b="1" i="1" dirty="0" err="1" smtClean="0">
                <a:solidFill>
                  <a:srgbClr val="FFFF00"/>
                </a:solidFill>
              </a:rPr>
              <a:t>Culkin</a:t>
            </a:r>
            <a:r>
              <a:rPr lang="en-GB" altLang="en-US" sz="3200" b="1" i="1" dirty="0" smtClean="0">
                <a:solidFill>
                  <a:srgbClr val="FFFF00"/>
                </a:solidFill>
              </a:rPr>
              <a:t>- by humiliation and physical abuse, eventually leaving the household. His mother filed a custody suit for him, which began a bitter public </a:t>
            </a:r>
            <a:r>
              <a:rPr lang="en-GB" altLang="en-US" sz="3200" b="1" i="1" u="sng" dirty="0" smtClean="0">
                <a:solidFill>
                  <a:srgbClr val="FFFF00"/>
                </a:solidFill>
              </a:rPr>
              <a:t>battle</a:t>
            </a:r>
            <a:r>
              <a:rPr lang="en-GB" altLang="en-US" sz="3200" b="1" i="1" dirty="0" smtClean="0">
                <a:solidFill>
                  <a:srgbClr val="FFFF00"/>
                </a:solidFill>
              </a:rPr>
              <a:t> with Kit, and then </a:t>
            </a:r>
            <a:r>
              <a:rPr lang="en-GB" altLang="en-US" sz="3200" b="1" i="1" dirty="0" err="1" smtClean="0">
                <a:solidFill>
                  <a:srgbClr val="FFFF00"/>
                </a:solidFill>
              </a:rPr>
              <a:t>Culkin</a:t>
            </a:r>
            <a:r>
              <a:rPr lang="en-GB" altLang="en-US" sz="3200" b="1" i="1" dirty="0" smtClean="0">
                <a:solidFill>
                  <a:srgbClr val="FFFF00"/>
                </a:solidFill>
              </a:rPr>
              <a:t> had his parents legally blocked from controlling his fortune. </a:t>
            </a:r>
          </a:p>
        </p:txBody>
      </p:sp>
    </p:spTree>
    <p:extLst>
      <p:ext uri="{BB962C8B-B14F-4D97-AF65-F5344CB8AC3E}">
        <p14:creationId xmlns:p14="http://schemas.microsoft.com/office/powerpoint/2010/main" val="41220770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1424" y="2276872"/>
            <a:ext cx="10197628" cy="1915647"/>
          </a:xfrm>
        </p:spPr>
        <p:txBody>
          <a:bodyPr/>
          <a:lstStyle/>
          <a:p>
            <a:r>
              <a:rPr lang="en-GB" sz="5400" dirty="0" smtClean="0"/>
              <a:t>What does “imagery” refer to?</a:t>
            </a:r>
            <a:endParaRPr lang="en-GB" sz="5400" dirty="0"/>
          </a:p>
        </p:txBody>
      </p:sp>
      <p:sp>
        <p:nvSpPr>
          <p:cNvPr id="3" name="Text Placeholder 2"/>
          <p:cNvSpPr>
            <a:spLocks noGrp="1"/>
          </p:cNvSpPr>
          <p:nvPr>
            <p:ph type="body" idx="1"/>
          </p:nvPr>
        </p:nvSpPr>
        <p:spPr/>
        <p:txBody>
          <a:bodyPr/>
          <a:lstStyle/>
          <a:p>
            <a:endParaRPr lang="en-GB"/>
          </a:p>
        </p:txBody>
      </p:sp>
    </p:spTree>
    <p:extLst>
      <p:ext uri="{BB962C8B-B14F-4D97-AF65-F5344CB8AC3E}">
        <p14:creationId xmlns:p14="http://schemas.microsoft.com/office/powerpoint/2010/main" val="64981692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a:xfrm>
            <a:off x="646111" y="1988840"/>
            <a:ext cx="8946541" cy="4195481"/>
          </a:xfrm>
        </p:spPr>
        <p:txBody>
          <a:bodyPr>
            <a:normAutofit lnSpcReduction="10000"/>
          </a:bodyPr>
          <a:lstStyle/>
          <a:p>
            <a:r>
              <a:rPr lang="en-GB" sz="4000" dirty="0" smtClean="0"/>
              <a:t>Fight</a:t>
            </a:r>
          </a:p>
          <a:p>
            <a:r>
              <a:rPr lang="en-GB" sz="4000" dirty="0" smtClean="0"/>
              <a:t>Aggression</a:t>
            </a:r>
          </a:p>
          <a:p>
            <a:r>
              <a:rPr lang="en-GB" sz="4000" dirty="0" smtClean="0"/>
              <a:t>Violence</a:t>
            </a:r>
          </a:p>
          <a:p>
            <a:r>
              <a:rPr lang="en-GB" sz="4000" dirty="0" smtClean="0"/>
              <a:t>Fierce</a:t>
            </a:r>
          </a:p>
          <a:p>
            <a:r>
              <a:rPr lang="en-GB" sz="4000" dirty="0" smtClean="0"/>
              <a:t>Frightening</a:t>
            </a:r>
          </a:p>
          <a:p>
            <a:r>
              <a:rPr lang="en-GB" sz="4000" dirty="0" smtClean="0"/>
              <a:t>War</a:t>
            </a:r>
          </a:p>
          <a:p>
            <a:endParaRPr lang="en-GB" sz="3200" dirty="0"/>
          </a:p>
        </p:txBody>
      </p:sp>
    </p:spTree>
    <p:extLst>
      <p:ext uri="{BB962C8B-B14F-4D97-AF65-F5344CB8AC3E}">
        <p14:creationId xmlns:p14="http://schemas.microsoft.com/office/powerpoint/2010/main" val="31146707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3"/>
          <p:cNvSpPr>
            <a:spLocks noGrp="1"/>
          </p:cNvSpPr>
          <p:nvPr>
            <p:ph type="body" idx="1"/>
          </p:nvPr>
        </p:nvSpPr>
        <p:spPr>
          <a:xfrm>
            <a:off x="695400" y="692696"/>
            <a:ext cx="9502775" cy="5827712"/>
          </a:xfrm>
        </p:spPr>
        <p:txBody>
          <a:bodyPr>
            <a:normAutofit lnSpcReduction="10000"/>
          </a:bodyPr>
          <a:lstStyle/>
          <a:p>
            <a:pPr marL="514350" indent="-514350">
              <a:buFont typeface="+mj-lt"/>
              <a:buAutoNum type="arabicPeriod"/>
            </a:pPr>
            <a:r>
              <a:rPr lang="en-GB" altLang="en-US" sz="3200" dirty="0" smtClean="0"/>
              <a:t>“battle” </a:t>
            </a:r>
          </a:p>
          <a:p>
            <a:pPr marL="514350" indent="-514350">
              <a:buFont typeface="+mj-lt"/>
              <a:buAutoNum type="arabicPeriod"/>
            </a:pPr>
            <a:r>
              <a:rPr lang="en-GB" altLang="en-US" sz="3200" dirty="0" smtClean="0"/>
              <a:t>The author is comparing the family relationship to a battle.</a:t>
            </a:r>
          </a:p>
          <a:p>
            <a:pPr marL="514350" indent="-514350">
              <a:buFont typeface="+mj-lt"/>
              <a:buAutoNum type="arabicPeriod"/>
            </a:pPr>
            <a:r>
              <a:rPr lang="en-GB" altLang="en-US" sz="3200" dirty="0" smtClean="0"/>
              <a:t>War, fighting, conflict, dispute, aggression…</a:t>
            </a:r>
          </a:p>
          <a:p>
            <a:pPr marL="514350" indent="-514350">
              <a:buFont typeface="+mj-lt"/>
              <a:buAutoNum type="arabicPeriod"/>
            </a:pPr>
            <a:r>
              <a:rPr lang="en-GB" altLang="en-US" sz="3200" dirty="0" smtClean="0"/>
              <a:t>Just as a battle involves war and fighting, so too was </a:t>
            </a:r>
            <a:r>
              <a:rPr lang="en-GB" altLang="en-US" sz="3200" dirty="0" err="1" smtClean="0"/>
              <a:t>Culkin’s</a:t>
            </a:r>
            <a:r>
              <a:rPr lang="en-GB" altLang="en-US" sz="3200" dirty="0" smtClean="0"/>
              <a:t> family full of conflict and dispute.</a:t>
            </a:r>
          </a:p>
          <a:p>
            <a:pPr marL="514350" indent="-514350">
              <a:buFont typeface="+mj-lt"/>
              <a:buAutoNum type="arabicPeriod"/>
            </a:pPr>
            <a:r>
              <a:rPr lang="en-GB" altLang="en-US" sz="3200" dirty="0" smtClean="0"/>
              <a:t>This is effective as it emphasises that they were constantly arguing and that there was a lot of anger and aggression between them. </a:t>
            </a:r>
          </a:p>
        </p:txBody>
      </p:sp>
    </p:spTree>
    <p:extLst>
      <p:ext uri="{BB962C8B-B14F-4D97-AF65-F5344CB8AC3E}">
        <p14:creationId xmlns:p14="http://schemas.microsoft.com/office/powerpoint/2010/main" val="268725757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Content Placeholder 2"/>
          <p:cNvSpPr>
            <a:spLocks noGrp="1"/>
          </p:cNvSpPr>
          <p:nvPr>
            <p:ph idx="1"/>
          </p:nvPr>
        </p:nvSpPr>
        <p:spPr>
          <a:xfrm>
            <a:off x="623392" y="548680"/>
            <a:ext cx="10225136" cy="5832648"/>
          </a:xfrm>
        </p:spPr>
        <p:txBody>
          <a:bodyPr/>
          <a:lstStyle/>
          <a:p>
            <a:pPr>
              <a:buFontTx/>
              <a:buNone/>
            </a:pPr>
            <a:r>
              <a:rPr lang="en-GB" altLang="en-US" sz="3600" b="1" dirty="0" smtClean="0"/>
              <a:t>Evaluate the effectiveness of the imagery in the following paragraph (2)</a:t>
            </a:r>
          </a:p>
          <a:p>
            <a:pPr>
              <a:buFontTx/>
              <a:buNone/>
            </a:pPr>
            <a:endParaRPr lang="en-GB" altLang="en-US" dirty="0" smtClean="0"/>
          </a:p>
          <a:p>
            <a:pPr>
              <a:buFontTx/>
              <a:buNone/>
            </a:pPr>
            <a:r>
              <a:rPr lang="en-GB" altLang="en-US" sz="4000" b="1" i="1" dirty="0" smtClean="0">
                <a:solidFill>
                  <a:schemeClr val="accent2"/>
                </a:solidFill>
              </a:rPr>
              <a:t>As my grandfather grew older, and particularly after my grandmother passed away, he became more and more dependent on alcohol, and it gradually became an overcoat to him. </a:t>
            </a:r>
          </a:p>
          <a:p>
            <a:pPr>
              <a:buFontTx/>
              <a:buNone/>
            </a:pPr>
            <a:endParaRPr lang="en-GB" altLang="en-US" dirty="0" smtClean="0"/>
          </a:p>
          <a:p>
            <a:pPr>
              <a:buFontTx/>
              <a:buNone/>
            </a:pPr>
            <a:endParaRPr lang="en-GB" altLang="en-US" dirty="0" smtClean="0"/>
          </a:p>
        </p:txBody>
      </p:sp>
      <mc:AlternateContent xmlns:mc="http://schemas.openxmlformats.org/markup-compatibility/2006" xmlns:p14="http://schemas.microsoft.com/office/powerpoint/2010/main">
        <mc:Choice Requires="p14">
          <p:contentPart p14:bwMode="auto" r:id="rId2">
            <p14:nvContentPartPr>
              <p14:cNvPr id="2" name="Ink 1"/>
              <p14:cNvContentPartPr/>
              <p14:nvPr/>
            </p14:nvContentPartPr>
            <p14:xfrm>
              <a:off x="6438960" y="5381640"/>
              <a:ext cx="3943800" cy="133560"/>
            </p14:xfrm>
          </p:contentPart>
        </mc:Choice>
        <mc:Fallback xmlns="">
          <p:pic>
            <p:nvPicPr>
              <p:cNvPr id="2" name="Ink 1"/>
              <p:cNvPicPr/>
              <p:nvPr/>
            </p:nvPicPr>
            <p:blipFill>
              <a:blip r:embed="rId3"/>
              <a:stretch>
                <a:fillRect/>
              </a:stretch>
            </p:blipFill>
            <p:spPr>
              <a:xfrm>
                <a:off x="6429600" y="5372280"/>
                <a:ext cx="3962520" cy="152280"/>
              </a:xfrm>
              <a:prstGeom prst="rect">
                <a:avLst/>
              </a:prstGeom>
            </p:spPr>
          </p:pic>
        </mc:Fallback>
      </mc:AlternateContent>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3"/>
          <p:cNvSpPr>
            <a:spLocks noGrp="1" noChangeArrowheads="1"/>
          </p:cNvSpPr>
          <p:nvPr>
            <p:ph idx="1"/>
          </p:nvPr>
        </p:nvSpPr>
        <p:spPr>
          <a:xfrm>
            <a:off x="911424" y="620688"/>
            <a:ext cx="9577064" cy="5616624"/>
          </a:xfrm>
        </p:spPr>
        <p:txBody>
          <a:bodyPr>
            <a:normAutofit fontScale="92500"/>
          </a:bodyPr>
          <a:lstStyle/>
          <a:p>
            <a:pPr marL="742950" indent="-742950">
              <a:lnSpc>
                <a:spcPct val="90000"/>
              </a:lnSpc>
              <a:buFont typeface="+mj-lt"/>
              <a:buAutoNum type="arabicPeriod"/>
            </a:pPr>
            <a:r>
              <a:rPr lang="en-GB" altLang="en-US" sz="3600" dirty="0"/>
              <a:t>“overcoat” is a metaphor.</a:t>
            </a:r>
          </a:p>
          <a:p>
            <a:pPr marL="742950" indent="-742950">
              <a:lnSpc>
                <a:spcPct val="90000"/>
              </a:lnSpc>
              <a:buFont typeface="+mj-lt"/>
              <a:buAutoNum type="arabicPeriod"/>
            </a:pPr>
            <a:r>
              <a:rPr lang="en-GB" altLang="en-US" sz="3600" dirty="0"/>
              <a:t>The author is comparing alcohol to an overcoat</a:t>
            </a:r>
            <a:r>
              <a:rPr lang="en-GB" altLang="en-US" sz="3600" dirty="0" smtClean="0"/>
              <a:t>.</a:t>
            </a:r>
          </a:p>
          <a:p>
            <a:pPr marL="742950" indent="-742950">
              <a:lnSpc>
                <a:spcPct val="90000"/>
              </a:lnSpc>
              <a:buFont typeface="+mj-lt"/>
              <a:buAutoNum type="arabicPeriod"/>
            </a:pPr>
            <a:r>
              <a:rPr lang="en-GB" altLang="en-US" sz="3600" dirty="0" smtClean="0"/>
              <a:t>Warmth, security, comfort, protection…</a:t>
            </a:r>
            <a:endParaRPr lang="en-GB" altLang="en-US" sz="3600" dirty="0"/>
          </a:p>
          <a:p>
            <a:pPr marL="742950" indent="-742950">
              <a:lnSpc>
                <a:spcPct val="90000"/>
              </a:lnSpc>
              <a:buFont typeface="+mj-lt"/>
              <a:buAutoNum type="arabicPeriod"/>
            </a:pPr>
            <a:r>
              <a:rPr lang="en-GB" altLang="en-US" sz="3600" dirty="0"/>
              <a:t>Just as an overcoat offers security and warmth, so too did the man use alcohol for protection and comfort.</a:t>
            </a:r>
          </a:p>
          <a:p>
            <a:pPr marL="742950" indent="-742950">
              <a:lnSpc>
                <a:spcPct val="90000"/>
              </a:lnSpc>
              <a:buFont typeface="+mj-lt"/>
              <a:buAutoNum type="arabicPeriod"/>
            </a:pPr>
            <a:r>
              <a:rPr lang="en-GB" altLang="en-US" sz="3600" dirty="0"/>
              <a:t>This is effective as it conveys how the man became dependent on alcohol in order to cope with the loss of his wife.</a:t>
            </a:r>
            <a:r>
              <a:rPr lang="en-GB" altLang="en-US" dirty="0" smtClean="0"/>
              <a:t> </a:t>
            </a:r>
          </a:p>
        </p:txBody>
      </p:sp>
      <mc:AlternateContent xmlns:mc="http://schemas.openxmlformats.org/markup-compatibility/2006" xmlns:p14="http://schemas.microsoft.com/office/powerpoint/2010/main">
        <mc:Choice Requires="p14">
          <p:contentPart p14:bwMode="auto" r:id="rId2">
            <p14:nvContentPartPr>
              <p14:cNvPr id="2" name="Ink 1"/>
              <p14:cNvContentPartPr/>
              <p14:nvPr/>
            </p14:nvContentPartPr>
            <p14:xfrm>
              <a:off x="4086360" y="704880"/>
              <a:ext cx="6972480" cy="4791240"/>
            </p14:xfrm>
          </p:contentPart>
        </mc:Choice>
        <mc:Fallback xmlns="">
          <p:pic>
            <p:nvPicPr>
              <p:cNvPr id="2" name="Ink 1"/>
              <p:cNvPicPr/>
              <p:nvPr/>
            </p:nvPicPr>
            <p:blipFill>
              <a:blip r:embed="rId3"/>
              <a:stretch>
                <a:fillRect/>
              </a:stretch>
            </p:blipFill>
            <p:spPr>
              <a:xfrm>
                <a:off x="4077000" y="695520"/>
                <a:ext cx="6991200" cy="4809960"/>
              </a:xfrm>
              <a:prstGeom prst="rect">
                <a:avLst/>
              </a:prstGeom>
            </p:spPr>
          </p:pic>
        </mc:Fallback>
      </mc:AlternateContent>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646113" y="452438"/>
            <a:ext cx="9478962" cy="1550987"/>
          </a:xfrm>
        </p:spPr>
        <p:txBody>
          <a:bodyPr/>
          <a:lstStyle/>
          <a:p>
            <a:pPr eaLnBrk="1" hangingPunct="1"/>
            <a:r>
              <a:rPr lang="en-GB" altLang="en-US" sz="3200" b="1" dirty="0" smtClean="0">
                <a:solidFill>
                  <a:srgbClr val="FF0000"/>
                </a:solidFill>
              </a:rPr>
              <a:t>Explain how the author uses imagery to convey the impressive nature of Dynamo’s magic (2)</a:t>
            </a:r>
          </a:p>
        </p:txBody>
      </p:sp>
      <p:sp>
        <p:nvSpPr>
          <p:cNvPr id="10243" name="Content Placeholder 2"/>
          <p:cNvSpPr>
            <a:spLocks noGrp="1"/>
          </p:cNvSpPr>
          <p:nvPr>
            <p:ph idx="1"/>
          </p:nvPr>
        </p:nvSpPr>
        <p:spPr/>
        <p:txBody>
          <a:bodyPr/>
          <a:lstStyle/>
          <a:p>
            <a:pPr eaLnBrk="1" hangingPunct="1">
              <a:buFont typeface="Wingdings 3" panose="05040102010807070707" pitchFamily="18" charset="2"/>
              <a:buNone/>
            </a:pPr>
            <a:endParaRPr lang="en-GB" altLang="en-US" dirty="0" smtClean="0"/>
          </a:p>
          <a:p>
            <a:pPr eaLnBrk="1" hangingPunct="1">
              <a:buFont typeface="Wingdings 3" panose="05040102010807070707" pitchFamily="18" charset="2"/>
              <a:buNone/>
            </a:pPr>
            <a:r>
              <a:rPr lang="en-GB" altLang="en-US" sz="3200" i="1" dirty="0" smtClean="0"/>
              <a:t>Dynamo bends his little finger as if it were clay- the same trick he once showed a horrified Prince Charles. He takes the pack of cards on the table in front of us and shuffles them with hands that move like dragonflies, and makes one of the cards disappear in his hand, and then reappear. </a:t>
            </a:r>
          </a:p>
        </p:txBody>
      </p:sp>
    </p:spTree>
    <p:extLst>
      <p:ext uri="{BB962C8B-B14F-4D97-AF65-F5344CB8AC3E}">
        <p14:creationId xmlns:p14="http://schemas.microsoft.com/office/powerpoint/2010/main" val="288469491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3352" y="1052736"/>
            <a:ext cx="11377264" cy="5112568"/>
          </a:xfrm>
        </p:spPr>
        <p:txBody>
          <a:bodyPr>
            <a:normAutofit fontScale="92500"/>
          </a:bodyPr>
          <a:lstStyle/>
          <a:p>
            <a:pPr marL="0" indent="0">
              <a:buNone/>
            </a:pPr>
            <a:r>
              <a:rPr lang="en-GB" sz="3900" dirty="0" smtClean="0"/>
              <a:t>“dragonflies”</a:t>
            </a:r>
          </a:p>
          <a:p>
            <a:pPr marL="0" indent="0">
              <a:buNone/>
            </a:pPr>
            <a:r>
              <a:rPr lang="en-GB" sz="3900" dirty="0" smtClean="0">
                <a:solidFill>
                  <a:srgbClr val="FFFF00"/>
                </a:solidFill>
              </a:rPr>
              <a:t>Quick, </a:t>
            </a:r>
            <a:r>
              <a:rPr lang="en-GB" sz="3900" dirty="0" smtClean="0">
                <a:solidFill>
                  <a:srgbClr val="FFFF00"/>
                </a:solidFill>
              </a:rPr>
              <a:t>graceful</a:t>
            </a:r>
            <a:r>
              <a:rPr lang="en-GB" sz="3900" dirty="0" smtClean="0">
                <a:solidFill>
                  <a:srgbClr val="FFFF00"/>
                </a:solidFill>
              </a:rPr>
              <a:t>, </a:t>
            </a:r>
            <a:r>
              <a:rPr lang="en-GB" sz="3900" dirty="0" smtClean="0">
                <a:solidFill>
                  <a:srgbClr val="FFFF00"/>
                </a:solidFill>
              </a:rPr>
              <a:t>agile, </a:t>
            </a:r>
            <a:r>
              <a:rPr lang="en-GB" sz="3900" dirty="0" smtClean="0">
                <a:solidFill>
                  <a:srgbClr val="FFFF00"/>
                </a:solidFill>
              </a:rPr>
              <a:t>flexible, nimble, delicate..</a:t>
            </a:r>
            <a:endParaRPr lang="en-GB" sz="3900" dirty="0" smtClean="0">
              <a:solidFill>
                <a:srgbClr val="FFFF00"/>
              </a:solidFill>
            </a:endParaRPr>
          </a:p>
          <a:p>
            <a:pPr marL="0" indent="0">
              <a:buNone/>
            </a:pPr>
            <a:r>
              <a:rPr lang="en-GB" sz="3900" dirty="0" smtClean="0"/>
              <a:t>Just as a dragonfly is rapid and agile as it flies through the air, so too were Dynamo’s hands </a:t>
            </a:r>
            <a:r>
              <a:rPr lang="en-GB" sz="3900" dirty="0" smtClean="0"/>
              <a:t>precise and </a:t>
            </a:r>
            <a:r>
              <a:rPr lang="en-GB" sz="3900" dirty="0" smtClean="0"/>
              <a:t>flexible as he shuffled the cards.</a:t>
            </a:r>
          </a:p>
          <a:p>
            <a:pPr marL="0" indent="0">
              <a:buNone/>
            </a:pPr>
            <a:r>
              <a:rPr lang="en-GB" sz="3900" dirty="0" smtClean="0"/>
              <a:t>This is effective because it emphasises how </a:t>
            </a:r>
            <a:r>
              <a:rPr lang="en-GB" sz="3900" dirty="0" smtClean="0"/>
              <a:t>gracefully and nimbly </a:t>
            </a:r>
            <a:r>
              <a:rPr lang="en-GB" sz="3900" dirty="0" smtClean="0"/>
              <a:t>Dynamo carried out his tricks at such amazing speed. </a:t>
            </a:r>
          </a:p>
        </p:txBody>
      </p:sp>
    </p:spTree>
    <p:extLst>
      <p:ext uri="{BB962C8B-B14F-4D97-AF65-F5344CB8AC3E}">
        <p14:creationId xmlns:p14="http://schemas.microsoft.com/office/powerpoint/2010/main" val="423685309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pPr eaLnBrk="1" hangingPunct="1"/>
            <a:r>
              <a:rPr lang="en-GB" altLang="en-US" sz="3600" b="1" dirty="0" smtClean="0">
                <a:solidFill>
                  <a:srgbClr val="FF0000"/>
                </a:solidFill>
              </a:rPr>
              <a:t>Evaluate how effectively the writer uses imagery to emphasise the threat to the paper book by </a:t>
            </a:r>
            <a:r>
              <a:rPr lang="en-GB" altLang="en-US" sz="3600" b="1" dirty="0" err="1" smtClean="0">
                <a:solidFill>
                  <a:srgbClr val="FF0000"/>
                </a:solidFill>
              </a:rPr>
              <a:t>ebooks</a:t>
            </a:r>
            <a:r>
              <a:rPr lang="en-GB" altLang="en-US" sz="3600" b="1" dirty="0" smtClean="0">
                <a:solidFill>
                  <a:srgbClr val="FF0000"/>
                </a:solidFill>
              </a:rPr>
              <a:t> (2)</a:t>
            </a:r>
          </a:p>
        </p:txBody>
      </p:sp>
      <p:sp>
        <p:nvSpPr>
          <p:cNvPr id="8195" name="Content Placeholder 2"/>
          <p:cNvSpPr>
            <a:spLocks noGrp="1"/>
          </p:cNvSpPr>
          <p:nvPr>
            <p:ph idx="1"/>
          </p:nvPr>
        </p:nvSpPr>
        <p:spPr/>
        <p:txBody>
          <a:bodyPr/>
          <a:lstStyle/>
          <a:p>
            <a:pPr eaLnBrk="1" hangingPunct="1">
              <a:buFont typeface="Wingdings 3" panose="05040102010807070707" pitchFamily="18" charset="2"/>
              <a:buNone/>
            </a:pPr>
            <a:endParaRPr lang="en-GB" altLang="en-US" smtClean="0"/>
          </a:p>
          <a:p>
            <a:pPr eaLnBrk="1" hangingPunct="1">
              <a:buFont typeface="Wingdings 3" panose="05040102010807070707" pitchFamily="18" charset="2"/>
              <a:buNone/>
            </a:pPr>
            <a:r>
              <a:rPr lang="en-GB" altLang="en-US" sz="3600" i="1" smtClean="0"/>
              <a:t>The book, the physical paper book, is being circled by a shoal of sharks, with sales down 9% this year alone. It’s being chewed by the e-book. It’s being gored by the death of the bookshop and the library.</a:t>
            </a:r>
          </a:p>
        </p:txBody>
      </p:sp>
    </p:spTree>
    <p:extLst>
      <p:ext uri="{BB962C8B-B14F-4D97-AF65-F5344CB8AC3E}">
        <p14:creationId xmlns:p14="http://schemas.microsoft.com/office/powerpoint/2010/main" val="239932380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3"/>
          <p:cNvSpPr>
            <a:spLocks noGrp="1"/>
          </p:cNvSpPr>
          <p:nvPr>
            <p:ph type="body" idx="1"/>
          </p:nvPr>
        </p:nvSpPr>
        <p:spPr>
          <a:xfrm>
            <a:off x="695400" y="980728"/>
            <a:ext cx="10937875" cy="5722937"/>
          </a:xfrm>
        </p:spPr>
        <p:txBody>
          <a:bodyPr/>
          <a:lstStyle/>
          <a:p>
            <a:pPr>
              <a:buFont typeface="Wingdings 3" panose="05040102010807070707" pitchFamily="18" charset="2"/>
              <a:buNone/>
            </a:pPr>
            <a:r>
              <a:rPr lang="en-GB" altLang="en-US" sz="3200" dirty="0" smtClean="0"/>
              <a:t>“shoal of sharks” </a:t>
            </a:r>
          </a:p>
          <a:p>
            <a:pPr>
              <a:buFont typeface="Wingdings 3" panose="05040102010807070707" pitchFamily="18" charset="2"/>
              <a:buNone/>
            </a:pPr>
            <a:r>
              <a:rPr lang="en-GB" altLang="en-US" sz="3200" dirty="0" smtClean="0"/>
              <a:t>The author is comparing the e-book to a shark.</a:t>
            </a:r>
          </a:p>
          <a:p>
            <a:pPr>
              <a:buFont typeface="Wingdings 3" panose="05040102010807070707" pitchFamily="18" charset="2"/>
              <a:buNone/>
            </a:pPr>
            <a:r>
              <a:rPr lang="en-GB" altLang="en-US" sz="3200" dirty="0" smtClean="0"/>
              <a:t>Menacing, lethal, deadly, ruthless, aggressive…</a:t>
            </a:r>
          </a:p>
          <a:p>
            <a:pPr>
              <a:buFont typeface="Wingdings 3" panose="05040102010807070707" pitchFamily="18" charset="2"/>
              <a:buNone/>
            </a:pPr>
            <a:r>
              <a:rPr lang="en-GB" altLang="en-US" sz="3200" dirty="0" smtClean="0"/>
              <a:t>Just as a shark is menacing and lethal, so too is the e-book having a deadly and ruthless impact on the sales of paper books.</a:t>
            </a:r>
          </a:p>
          <a:p>
            <a:pPr>
              <a:buFont typeface="Wingdings 3" panose="05040102010807070707" pitchFamily="18" charset="2"/>
              <a:buNone/>
            </a:pPr>
            <a:r>
              <a:rPr lang="en-GB" altLang="en-US" sz="3200" dirty="0" smtClean="0"/>
              <a:t>This is effective as it conveys how damaging and serious the threat posed by e-books is to the very existence of the paper book as it is killing them off. </a:t>
            </a:r>
          </a:p>
          <a:p>
            <a:pPr>
              <a:buFont typeface="Wingdings 3" panose="05040102010807070707" pitchFamily="18" charset="2"/>
              <a:buNone/>
            </a:pPr>
            <a:endParaRPr lang="en-GB" altLang="en-US" sz="3600" dirty="0" smtClean="0"/>
          </a:p>
        </p:txBody>
      </p:sp>
    </p:spTree>
    <p:extLst>
      <p:ext uri="{BB962C8B-B14F-4D97-AF65-F5344CB8AC3E}">
        <p14:creationId xmlns:p14="http://schemas.microsoft.com/office/powerpoint/2010/main" val="101232038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3"/>
          <p:cNvSpPr>
            <a:spLocks noGrp="1"/>
          </p:cNvSpPr>
          <p:nvPr>
            <p:ph type="body" idx="1"/>
          </p:nvPr>
        </p:nvSpPr>
        <p:spPr>
          <a:xfrm>
            <a:off x="767408" y="692696"/>
            <a:ext cx="10821988" cy="5746750"/>
          </a:xfrm>
        </p:spPr>
        <p:txBody>
          <a:bodyPr/>
          <a:lstStyle/>
          <a:p>
            <a:pPr>
              <a:buFont typeface="Wingdings 3" panose="05040102010807070707" pitchFamily="18" charset="2"/>
              <a:buNone/>
            </a:pPr>
            <a:r>
              <a:rPr lang="en-GB" altLang="en-US" sz="3200" dirty="0" smtClean="0"/>
              <a:t>“chewed” </a:t>
            </a:r>
          </a:p>
          <a:p>
            <a:pPr>
              <a:buFont typeface="Wingdings 3" panose="05040102010807070707" pitchFamily="18" charset="2"/>
              <a:buNone/>
            </a:pPr>
            <a:r>
              <a:rPr lang="en-GB" altLang="en-US" sz="3200" dirty="0" smtClean="0"/>
              <a:t>The author is comparing the impact of e-books to a shark eating its prey.</a:t>
            </a:r>
          </a:p>
          <a:p>
            <a:pPr>
              <a:buFont typeface="Wingdings 3" panose="05040102010807070707" pitchFamily="18" charset="2"/>
              <a:buNone/>
            </a:pPr>
            <a:r>
              <a:rPr lang="en-GB" altLang="en-US" sz="3200" dirty="0" smtClean="0"/>
              <a:t>Death, consumed, destroy, danger, threat…</a:t>
            </a:r>
          </a:p>
          <a:p>
            <a:pPr>
              <a:buFont typeface="Wingdings 3" panose="05040102010807070707" pitchFamily="18" charset="2"/>
              <a:buNone/>
            </a:pPr>
            <a:r>
              <a:rPr lang="en-GB" altLang="en-US" sz="3200" dirty="0" smtClean="0"/>
              <a:t>Just as a shark kills and eradicates its prey when it chews it, the e-book is completely destroying and ruining the existence of the paper book. </a:t>
            </a:r>
          </a:p>
          <a:p>
            <a:pPr>
              <a:buFont typeface="Wingdings 3" panose="05040102010807070707" pitchFamily="18" charset="2"/>
              <a:buNone/>
            </a:pPr>
            <a:r>
              <a:rPr lang="en-GB" altLang="en-US" sz="3200" dirty="0" smtClean="0"/>
              <a:t>This is effective as it emphasises the great threat posed by e-books as it suggests the imminent danger they pose to the future of the paper book. </a:t>
            </a:r>
          </a:p>
          <a:p>
            <a:pPr>
              <a:buFont typeface="Wingdings 3" panose="05040102010807070707" pitchFamily="18" charset="2"/>
              <a:buNone/>
            </a:pPr>
            <a:endParaRPr lang="en-GB" altLang="en-US" sz="3200" dirty="0" smtClean="0"/>
          </a:p>
          <a:p>
            <a:pPr>
              <a:buFont typeface="Wingdings 3" panose="05040102010807070707" pitchFamily="18" charset="2"/>
              <a:buNone/>
            </a:pPr>
            <a:endParaRPr lang="en-GB" altLang="en-US" sz="3200" dirty="0" smtClean="0"/>
          </a:p>
        </p:txBody>
      </p:sp>
    </p:spTree>
    <p:extLst>
      <p:ext uri="{BB962C8B-B14F-4D97-AF65-F5344CB8AC3E}">
        <p14:creationId xmlns:p14="http://schemas.microsoft.com/office/powerpoint/2010/main" val="337179497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646113" y="452438"/>
            <a:ext cx="10026650" cy="1400175"/>
          </a:xfrm>
        </p:spPr>
        <p:txBody>
          <a:bodyPr/>
          <a:lstStyle/>
          <a:p>
            <a:pPr eaLnBrk="1" hangingPunct="1"/>
            <a:r>
              <a:rPr lang="en-GB" altLang="en-US" sz="3400" b="1" dirty="0" smtClean="0">
                <a:solidFill>
                  <a:srgbClr val="FF0000"/>
                </a:solidFill>
              </a:rPr>
              <a:t>Explain how the author uses imagery to convey the number of books he possesses (2)</a:t>
            </a:r>
          </a:p>
        </p:txBody>
      </p:sp>
      <p:sp>
        <p:nvSpPr>
          <p:cNvPr id="7171" name="Content Placeholder 2"/>
          <p:cNvSpPr>
            <a:spLocks noGrp="1"/>
          </p:cNvSpPr>
          <p:nvPr>
            <p:ph idx="1"/>
          </p:nvPr>
        </p:nvSpPr>
        <p:spPr/>
        <p:txBody>
          <a:bodyPr/>
          <a:lstStyle/>
          <a:p>
            <a:pPr eaLnBrk="1" hangingPunct="1">
              <a:buFont typeface="Wingdings 3" panose="05040102010807070707" pitchFamily="18" charset="2"/>
              <a:buNone/>
            </a:pPr>
            <a:endParaRPr lang="en-GB" altLang="en-US" dirty="0" smtClean="0"/>
          </a:p>
          <a:p>
            <a:pPr eaLnBrk="1" hangingPunct="1">
              <a:buFont typeface="Wingdings 3" panose="05040102010807070707" pitchFamily="18" charset="2"/>
              <a:buNone/>
            </a:pPr>
            <a:r>
              <a:rPr lang="en-GB" altLang="en-US" sz="4000" i="1" dirty="0" smtClean="0"/>
              <a:t>I have recently moved house, which for me meant boxing and heaving several </a:t>
            </a:r>
            <a:r>
              <a:rPr lang="en-GB" altLang="en-US" sz="4000" i="1" dirty="0" err="1" smtClean="0"/>
              <a:t>Everests</a:t>
            </a:r>
            <a:r>
              <a:rPr lang="en-GB" altLang="en-US" sz="4000" i="1" dirty="0" smtClean="0"/>
              <a:t> of books which I had accumulated obsessively since I was a kid. </a:t>
            </a:r>
          </a:p>
        </p:txBody>
      </p:sp>
    </p:spTree>
    <p:extLst>
      <p:ext uri="{BB962C8B-B14F-4D97-AF65-F5344CB8AC3E}">
        <p14:creationId xmlns:p14="http://schemas.microsoft.com/office/powerpoint/2010/main" val="27912717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07368" y="660318"/>
            <a:ext cx="9404723" cy="1400530"/>
          </a:xfrm>
        </p:spPr>
        <p:txBody>
          <a:bodyPr/>
          <a:lstStyle/>
          <a:p>
            <a:pPr eaLnBrk="1" hangingPunct="1"/>
            <a:r>
              <a:rPr lang="en-GB" altLang="en-US" sz="7200" b="1" u="sng" dirty="0" smtClean="0"/>
              <a:t>Remember!</a:t>
            </a:r>
          </a:p>
        </p:txBody>
      </p:sp>
      <p:sp>
        <p:nvSpPr>
          <p:cNvPr id="3075" name="Rectangle 3"/>
          <p:cNvSpPr>
            <a:spLocks noGrp="1" noChangeArrowheads="1"/>
          </p:cNvSpPr>
          <p:nvPr>
            <p:ph idx="1"/>
          </p:nvPr>
        </p:nvSpPr>
        <p:spPr>
          <a:xfrm>
            <a:off x="407368" y="2060848"/>
            <a:ext cx="8946541" cy="4195481"/>
          </a:xfrm>
        </p:spPr>
        <p:txBody>
          <a:bodyPr/>
          <a:lstStyle/>
          <a:p>
            <a:pPr eaLnBrk="1" hangingPunct="1">
              <a:lnSpc>
                <a:spcPct val="90000"/>
              </a:lnSpc>
              <a:buFontTx/>
              <a:buNone/>
            </a:pPr>
            <a:endParaRPr lang="en-GB" altLang="en-US" sz="2800" dirty="0"/>
          </a:p>
          <a:p>
            <a:pPr eaLnBrk="1" hangingPunct="1">
              <a:lnSpc>
                <a:spcPct val="90000"/>
              </a:lnSpc>
              <a:buFontTx/>
              <a:buNone/>
            </a:pPr>
            <a:r>
              <a:rPr lang="en-GB" altLang="en-US" sz="6000" dirty="0"/>
              <a:t>Imagery refers to:</a:t>
            </a:r>
          </a:p>
          <a:p>
            <a:pPr eaLnBrk="1" hangingPunct="1">
              <a:lnSpc>
                <a:spcPct val="90000"/>
              </a:lnSpc>
            </a:pPr>
            <a:r>
              <a:rPr lang="en-GB" altLang="en-US" sz="4400" dirty="0"/>
              <a:t>Simile.</a:t>
            </a:r>
          </a:p>
          <a:p>
            <a:pPr eaLnBrk="1" hangingPunct="1">
              <a:lnSpc>
                <a:spcPct val="90000"/>
              </a:lnSpc>
            </a:pPr>
            <a:r>
              <a:rPr lang="en-GB" altLang="en-US" sz="4400" dirty="0"/>
              <a:t>Metaphor.</a:t>
            </a:r>
          </a:p>
          <a:p>
            <a:pPr eaLnBrk="1" hangingPunct="1">
              <a:lnSpc>
                <a:spcPct val="90000"/>
              </a:lnSpc>
            </a:pPr>
            <a:r>
              <a:rPr lang="en-GB" altLang="en-US" sz="4400" dirty="0"/>
              <a:t>Personification.</a:t>
            </a:r>
          </a:p>
          <a:p>
            <a:pPr eaLnBrk="1" hangingPunct="1">
              <a:lnSpc>
                <a:spcPct val="90000"/>
              </a:lnSpc>
            </a:pPr>
            <a:endParaRPr lang="en-GB" altLang="en-US" sz="2800" dirty="0"/>
          </a:p>
          <a:p>
            <a:pPr eaLnBrk="1" hangingPunct="1">
              <a:lnSpc>
                <a:spcPct val="90000"/>
              </a:lnSpc>
              <a:buFontTx/>
              <a:buNone/>
            </a:pPr>
            <a:endParaRPr lang="en-GB" altLang="en-US" sz="28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51384" y="620688"/>
            <a:ext cx="10297144" cy="5760640"/>
          </a:xfrm>
        </p:spPr>
        <p:txBody>
          <a:bodyPr>
            <a:normAutofit/>
          </a:bodyPr>
          <a:lstStyle/>
          <a:p>
            <a:endParaRPr lang="en-GB" sz="3600" dirty="0">
              <a:solidFill>
                <a:srgbClr val="FFFF00"/>
              </a:solidFill>
            </a:endParaRPr>
          </a:p>
        </p:txBody>
      </p:sp>
    </p:spTree>
    <p:extLst>
      <p:ext uri="{BB962C8B-B14F-4D97-AF65-F5344CB8AC3E}">
        <p14:creationId xmlns:p14="http://schemas.microsoft.com/office/powerpoint/2010/main" val="39699464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3"/>
          <p:cNvSpPr>
            <a:spLocks noGrp="1"/>
          </p:cNvSpPr>
          <p:nvPr>
            <p:ph type="body" idx="1"/>
          </p:nvPr>
        </p:nvSpPr>
        <p:spPr>
          <a:xfrm>
            <a:off x="911424" y="692697"/>
            <a:ext cx="10741025" cy="5400600"/>
          </a:xfrm>
        </p:spPr>
        <p:txBody>
          <a:bodyPr>
            <a:normAutofit fontScale="92500" lnSpcReduction="10000"/>
          </a:bodyPr>
          <a:lstStyle/>
          <a:p>
            <a:pPr>
              <a:buFont typeface="Wingdings 3" panose="05040102010807070707" pitchFamily="18" charset="2"/>
              <a:buNone/>
            </a:pPr>
            <a:r>
              <a:rPr lang="en-GB" altLang="en-US" sz="4000" dirty="0" smtClean="0"/>
              <a:t>“</a:t>
            </a:r>
            <a:r>
              <a:rPr lang="en-GB" altLang="en-US" sz="4000" dirty="0" err="1" smtClean="0"/>
              <a:t>Everests</a:t>
            </a:r>
            <a:r>
              <a:rPr lang="en-GB" altLang="en-US" sz="4000" dirty="0" smtClean="0"/>
              <a:t>”</a:t>
            </a:r>
          </a:p>
          <a:p>
            <a:pPr>
              <a:buFont typeface="Wingdings 3" panose="05040102010807070707" pitchFamily="18" charset="2"/>
              <a:buNone/>
            </a:pPr>
            <a:r>
              <a:rPr lang="en-GB" altLang="en-US" sz="4000" dirty="0" smtClean="0"/>
              <a:t>The author is comparing the pile of books to Everest.</a:t>
            </a:r>
          </a:p>
          <a:p>
            <a:pPr>
              <a:buFont typeface="Wingdings 3" panose="05040102010807070707" pitchFamily="18" charset="2"/>
              <a:buNone/>
            </a:pPr>
            <a:r>
              <a:rPr lang="en-GB" altLang="en-US" sz="4000" dirty="0" smtClean="0"/>
              <a:t>Just as Everest is mountainous and insurmountable so too was the pile of books vast, colossal and towering. </a:t>
            </a:r>
          </a:p>
          <a:p>
            <a:pPr>
              <a:buFont typeface="Wingdings 3" panose="05040102010807070707" pitchFamily="18" charset="2"/>
              <a:buNone/>
            </a:pPr>
            <a:r>
              <a:rPr lang="en-GB" altLang="en-US" sz="4000" dirty="0" smtClean="0"/>
              <a:t>This is effective as it emphasises the size and scale of the pile of books and how it occupied a large space in his flat.  </a:t>
            </a:r>
          </a:p>
        </p:txBody>
      </p:sp>
      <mc:AlternateContent xmlns:mc="http://schemas.openxmlformats.org/markup-compatibility/2006" xmlns:p14="http://schemas.microsoft.com/office/powerpoint/2010/main">
        <mc:Choice Requires="p14">
          <p:contentPart p14:bwMode="auto" r:id="rId2">
            <p14:nvContentPartPr>
              <p14:cNvPr id="2" name="Ink 1"/>
              <p14:cNvContentPartPr/>
              <p14:nvPr/>
            </p14:nvContentPartPr>
            <p14:xfrm>
              <a:off x="988200" y="2393280"/>
              <a:ext cx="9048960" cy="3857760"/>
            </p14:xfrm>
          </p:contentPart>
        </mc:Choice>
        <mc:Fallback xmlns="">
          <p:pic>
            <p:nvPicPr>
              <p:cNvPr id="2" name="Ink 1"/>
              <p:cNvPicPr/>
              <p:nvPr/>
            </p:nvPicPr>
            <p:blipFill>
              <a:blip r:embed="rId3"/>
              <a:stretch>
                <a:fillRect/>
              </a:stretch>
            </p:blipFill>
            <p:spPr>
              <a:xfrm>
                <a:off x="978840" y="2383920"/>
                <a:ext cx="9067680" cy="3876480"/>
              </a:xfrm>
              <a:prstGeom prst="rect">
                <a:avLst/>
              </a:prstGeom>
            </p:spPr>
          </p:pic>
        </mc:Fallback>
      </mc:AlternateContent>
    </p:spTree>
    <p:extLst>
      <p:ext uri="{BB962C8B-B14F-4D97-AF65-F5344CB8AC3E}">
        <p14:creationId xmlns:p14="http://schemas.microsoft.com/office/powerpoint/2010/main" val="215834272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r>
              <a:rPr lang="en-GB" altLang="x-none" sz="4000" b="1" i="1" dirty="0">
                <a:solidFill>
                  <a:srgbClr val="FF0000"/>
                </a:solidFill>
              </a:rPr>
              <a:t>Explain why “pilgrimage” is an effective use of imagery </a:t>
            </a:r>
            <a:r>
              <a:rPr lang="en-GB" altLang="x-none" sz="4000" b="1" i="1" dirty="0" smtClean="0">
                <a:solidFill>
                  <a:srgbClr val="FF0000"/>
                </a:solidFill>
              </a:rPr>
              <a:t>(2)</a:t>
            </a:r>
            <a:endParaRPr lang="en-GB" altLang="x-none" sz="4000" b="1" i="1" dirty="0">
              <a:solidFill>
                <a:srgbClr val="FF0000"/>
              </a:solidFill>
            </a:endParaRPr>
          </a:p>
        </p:txBody>
      </p:sp>
      <p:sp>
        <p:nvSpPr>
          <p:cNvPr id="36867" name="Content Placeholder 2"/>
          <p:cNvSpPr>
            <a:spLocks noGrp="1"/>
          </p:cNvSpPr>
          <p:nvPr>
            <p:ph idx="1"/>
          </p:nvPr>
        </p:nvSpPr>
        <p:spPr/>
        <p:txBody>
          <a:bodyPr>
            <a:normAutofit fontScale="92500" lnSpcReduction="10000"/>
          </a:bodyPr>
          <a:lstStyle/>
          <a:p>
            <a:pPr algn="just">
              <a:buFont typeface="Arial" charset="0"/>
              <a:buNone/>
            </a:pPr>
            <a:r>
              <a:rPr lang="en-GB" altLang="x-none" sz="2700" i="1"/>
              <a:t>It is a Saturday night in the northernmost fringes of London. Outside an anonymous building with blanked-out windows, a discarded plastic bag swirls in the breeze.</a:t>
            </a:r>
          </a:p>
          <a:p>
            <a:pPr algn="just">
              <a:buFont typeface="Arial" charset="0"/>
              <a:buNone/>
            </a:pPr>
            <a:r>
              <a:rPr lang="en-GB" altLang="x-none" sz="2700" i="1"/>
              <a:t>At first glance it seems a miserable place. But in fact this is where dreams are made and broken. Because this is where, every weekend, The X Factor goes live.</a:t>
            </a:r>
          </a:p>
          <a:p>
            <a:pPr algn="just">
              <a:buFont typeface="Arial" charset="0"/>
              <a:buNone/>
            </a:pPr>
            <a:r>
              <a:rPr lang="en-GB" altLang="x-none" sz="2700" i="1"/>
              <a:t>The X Factor, brainchild of Simon Cowell, is the most popular programme on Saturday night. Each week, hundreds make the pilgrimage to be part of the live audience, and millions of us tune in at home to watch.</a:t>
            </a:r>
          </a:p>
        </p:txBody>
      </p:sp>
    </p:spTree>
    <p:extLst>
      <p:ext uri="{BB962C8B-B14F-4D97-AF65-F5344CB8AC3E}">
        <p14:creationId xmlns:p14="http://schemas.microsoft.com/office/powerpoint/2010/main" val="300476961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Content Placeholder 2"/>
          <p:cNvSpPr>
            <a:spLocks noGrp="1"/>
          </p:cNvSpPr>
          <p:nvPr>
            <p:ph idx="1"/>
          </p:nvPr>
        </p:nvSpPr>
        <p:spPr>
          <a:xfrm>
            <a:off x="911424" y="549274"/>
            <a:ext cx="9145016" cy="5832053"/>
          </a:xfrm>
        </p:spPr>
        <p:txBody>
          <a:bodyPr>
            <a:normAutofit/>
          </a:bodyPr>
          <a:lstStyle/>
          <a:p>
            <a:pPr>
              <a:buFont typeface="Arial" charset="0"/>
              <a:buNone/>
            </a:pPr>
            <a:r>
              <a:rPr lang="en-GB" altLang="x-none" sz="2800" dirty="0"/>
              <a:t>“</a:t>
            </a:r>
            <a:r>
              <a:rPr lang="en-GB" altLang="x-none" sz="2800" dirty="0" smtClean="0"/>
              <a:t>pilgrimage”</a:t>
            </a:r>
          </a:p>
          <a:p>
            <a:pPr>
              <a:buFont typeface="Arial" charset="0"/>
              <a:buNone/>
            </a:pPr>
            <a:r>
              <a:rPr lang="en-GB" altLang="x-none" sz="2800" dirty="0" smtClean="0"/>
              <a:t>The </a:t>
            </a:r>
            <a:r>
              <a:rPr lang="en-GB" altLang="x-none" sz="2800" dirty="0"/>
              <a:t>author is comparing travelling to be part of the X-Factor audience to a pilgrimage.</a:t>
            </a:r>
          </a:p>
          <a:p>
            <a:pPr>
              <a:buFont typeface="Arial" charset="0"/>
              <a:buNone/>
            </a:pPr>
            <a:r>
              <a:rPr lang="en-GB" altLang="x-none" sz="2800" dirty="0"/>
              <a:t>Just as a pilgrimage is a profound and spiritual journey of great importance, so too was the journey to be part of the X-Factor audience an almost holy and religious experience for some people. </a:t>
            </a:r>
          </a:p>
          <a:p>
            <a:pPr>
              <a:buFont typeface="Arial" charset="0"/>
              <a:buNone/>
            </a:pPr>
            <a:r>
              <a:rPr lang="en-GB" altLang="x-none" sz="2800" dirty="0"/>
              <a:t>This is effective as it emphasises how many people get so much happiness from the X-Factor that they want to travel there to experience it and show their love and devotion.</a:t>
            </a:r>
            <a:r>
              <a:rPr lang="en-GB" altLang="x-none" dirty="0"/>
              <a:t> </a:t>
            </a:r>
          </a:p>
        </p:txBody>
      </p:sp>
    </p:spTree>
    <p:extLst>
      <p:ext uri="{BB962C8B-B14F-4D97-AF65-F5344CB8AC3E}">
        <p14:creationId xmlns:p14="http://schemas.microsoft.com/office/powerpoint/2010/main" val="332034186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a:xfrm>
            <a:off x="839416" y="247464"/>
            <a:ext cx="8229600" cy="1143000"/>
          </a:xfrm>
        </p:spPr>
        <p:txBody>
          <a:bodyPr/>
          <a:lstStyle/>
          <a:p>
            <a:r>
              <a:rPr lang="en-GB" altLang="x-none" sz="3600" b="1" i="1" dirty="0">
                <a:solidFill>
                  <a:srgbClr val="FF0000"/>
                </a:solidFill>
              </a:rPr>
              <a:t>Explain why “Hurricane Katrina” is an effective use of imagery (2)</a:t>
            </a:r>
            <a:endParaRPr lang="en-GB" altLang="x-none" sz="3600" dirty="0"/>
          </a:p>
        </p:txBody>
      </p:sp>
      <p:sp>
        <p:nvSpPr>
          <p:cNvPr id="38915" name="Content Placeholder 2"/>
          <p:cNvSpPr>
            <a:spLocks noGrp="1"/>
          </p:cNvSpPr>
          <p:nvPr>
            <p:ph idx="1"/>
          </p:nvPr>
        </p:nvSpPr>
        <p:spPr>
          <a:xfrm>
            <a:off x="407368" y="1700808"/>
            <a:ext cx="10260632" cy="5040460"/>
          </a:xfrm>
        </p:spPr>
        <p:txBody>
          <a:bodyPr>
            <a:normAutofit lnSpcReduction="10000"/>
          </a:bodyPr>
          <a:lstStyle/>
          <a:p>
            <a:pPr>
              <a:buFont typeface="Arial" charset="0"/>
              <a:buNone/>
            </a:pPr>
            <a:r>
              <a:rPr lang="en-GB" altLang="x-none" sz="2400" dirty="0"/>
              <a:t>Part of the problem is that as our children grow up, we expect them to show the same consideration and empathy as adults. Wrong, says Professor Byron. “Adolescence is about making the transition from dependent child to independent adult. There are all these changes happening. The biological, psychological and social elements are thrown into a big washing machine and whirled about. It’s all part of the process, but it’s confusing.”</a:t>
            </a:r>
          </a:p>
          <a:p>
            <a:pPr>
              <a:buFont typeface="Arial" charset="0"/>
              <a:buNone/>
            </a:pPr>
            <a:r>
              <a:rPr lang="en-GB" altLang="x-none" sz="2400" dirty="0"/>
              <a:t>But that doesn’t mean we have to accept that one room in our home will look permanently as if it has had an encounter with Hurricane Katrina. “It’s still OK to set boundaries for adolescents, just different boundaries,” says Professor Byron. “It’s OK for there to be family contracts that say these are the rules. “Teenagers need to understand that life isn’t all about their needs. A family is like a team. You all work together and pull your weight.”</a:t>
            </a:r>
          </a:p>
        </p:txBody>
      </p:sp>
    </p:spTree>
    <p:extLst>
      <p:ext uri="{BB962C8B-B14F-4D97-AF65-F5344CB8AC3E}">
        <p14:creationId xmlns:p14="http://schemas.microsoft.com/office/powerpoint/2010/main" val="30137478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3392" y="1268760"/>
            <a:ext cx="10801200" cy="4979639"/>
          </a:xfrm>
        </p:spPr>
        <p:txBody>
          <a:bodyPr>
            <a:normAutofit lnSpcReduction="10000"/>
          </a:bodyPr>
          <a:lstStyle/>
          <a:p>
            <a:r>
              <a:rPr lang="en-GB" sz="4000" dirty="0" smtClean="0"/>
              <a:t>Destruction</a:t>
            </a:r>
          </a:p>
          <a:p>
            <a:r>
              <a:rPr lang="en-GB" sz="4000" dirty="0" smtClean="0"/>
              <a:t>Damage</a:t>
            </a:r>
          </a:p>
          <a:p>
            <a:r>
              <a:rPr lang="en-GB" sz="4000" dirty="0" smtClean="0"/>
              <a:t>Chaotic</a:t>
            </a:r>
          </a:p>
          <a:p>
            <a:r>
              <a:rPr lang="en-GB" sz="4000" dirty="0" smtClean="0"/>
              <a:t>Mess</a:t>
            </a:r>
          </a:p>
          <a:p>
            <a:r>
              <a:rPr lang="en-GB" sz="4000" dirty="0" smtClean="0"/>
              <a:t>Uninhabitable</a:t>
            </a:r>
          </a:p>
          <a:p>
            <a:r>
              <a:rPr lang="en-GB" sz="4000" dirty="0" smtClean="0"/>
              <a:t>Disaster</a:t>
            </a:r>
          </a:p>
          <a:p>
            <a:r>
              <a:rPr lang="en-GB" sz="4000" dirty="0" smtClean="0"/>
              <a:t>Devastating</a:t>
            </a:r>
            <a:endParaRPr lang="en-GB" sz="4000" dirty="0"/>
          </a:p>
        </p:txBody>
      </p:sp>
    </p:spTree>
    <p:extLst>
      <p:ext uri="{BB962C8B-B14F-4D97-AF65-F5344CB8AC3E}">
        <p14:creationId xmlns:p14="http://schemas.microsoft.com/office/powerpoint/2010/main" val="402203681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Content Placeholder 2"/>
          <p:cNvSpPr>
            <a:spLocks noGrp="1"/>
          </p:cNvSpPr>
          <p:nvPr>
            <p:ph idx="1"/>
          </p:nvPr>
        </p:nvSpPr>
        <p:spPr>
          <a:xfrm>
            <a:off x="551384" y="692696"/>
            <a:ext cx="11377264" cy="5544616"/>
          </a:xfrm>
        </p:spPr>
        <p:txBody>
          <a:bodyPr>
            <a:normAutofit/>
          </a:bodyPr>
          <a:lstStyle/>
          <a:p>
            <a:pPr>
              <a:buFont typeface="Arial" charset="0"/>
              <a:buNone/>
            </a:pPr>
            <a:r>
              <a:rPr lang="en-GB" altLang="x-none" sz="3200" dirty="0"/>
              <a:t>“Hurricane Katrina” </a:t>
            </a:r>
            <a:endParaRPr lang="en-GB" altLang="x-none" sz="3200" dirty="0" smtClean="0"/>
          </a:p>
          <a:p>
            <a:pPr>
              <a:buFont typeface="Arial" charset="0"/>
              <a:buNone/>
            </a:pPr>
            <a:r>
              <a:rPr lang="en-GB" altLang="x-none" sz="3200" dirty="0" smtClean="0"/>
              <a:t>The </a:t>
            </a:r>
            <a:r>
              <a:rPr lang="en-GB" altLang="x-none" sz="3200" dirty="0"/>
              <a:t>author is comparing the bedroom to somewhere touched by a hurricane.</a:t>
            </a:r>
          </a:p>
          <a:p>
            <a:pPr>
              <a:buFont typeface="Arial" charset="0"/>
              <a:buNone/>
            </a:pPr>
            <a:r>
              <a:rPr lang="en-GB" altLang="x-none" sz="3200" dirty="0"/>
              <a:t>Just as somewhere touched by a hurricane would be completely destroyed and devastated, so too was the bedroom in an extremely messy and untidy condition. </a:t>
            </a:r>
          </a:p>
          <a:p>
            <a:pPr>
              <a:buFont typeface="Arial" charset="0"/>
              <a:buNone/>
            </a:pPr>
            <a:r>
              <a:rPr lang="en-GB" altLang="x-none" sz="3200" dirty="0"/>
              <a:t>This is effective as it emphasises </a:t>
            </a:r>
            <a:r>
              <a:rPr lang="en-GB" altLang="x-none" sz="3200" dirty="0" err="1"/>
              <a:t>Prof.</a:t>
            </a:r>
            <a:r>
              <a:rPr lang="en-GB" altLang="x-none" sz="3200" dirty="0"/>
              <a:t> Byron’s point that parents should not have to tolerate their children’s bedrooms being </a:t>
            </a:r>
            <a:r>
              <a:rPr lang="en-GB" altLang="x-none" sz="3200" dirty="0" smtClean="0"/>
              <a:t>dirty</a:t>
            </a:r>
            <a:r>
              <a:rPr lang="en-GB" altLang="x-none" sz="3200" dirty="0"/>
              <a:t>, unkempt and uncared for. </a:t>
            </a:r>
          </a:p>
        </p:txBody>
      </p:sp>
    </p:spTree>
    <p:extLst>
      <p:ext uri="{BB962C8B-B14F-4D97-AF65-F5344CB8AC3E}">
        <p14:creationId xmlns:p14="http://schemas.microsoft.com/office/powerpoint/2010/main" val="12266661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a:xfrm>
            <a:off x="646111" y="2060848"/>
            <a:ext cx="9914385" cy="4195481"/>
          </a:xfrm>
        </p:spPr>
        <p:txBody>
          <a:bodyPr>
            <a:normAutofit/>
          </a:bodyPr>
          <a:lstStyle/>
          <a:p>
            <a:pPr marL="0" indent="0">
              <a:buNone/>
            </a:pPr>
            <a:r>
              <a:rPr lang="en-GB" sz="4000" dirty="0" smtClean="0"/>
              <a:t>For imagery questions, you must be able to work out the </a:t>
            </a:r>
            <a:r>
              <a:rPr lang="en-GB" sz="4000" b="1" dirty="0" smtClean="0">
                <a:solidFill>
                  <a:srgbClr val="FFFF00"/>
                </a:solidFill>
              </a:rPr>
              <a:t>relevant connotations</a:t>
            </a:r>
            <a:r>
              <a:rPr lang="en-GB" sz="4000" dirty="0" smtClean="0"/>
              <a:t> of the words that have been used</a:t>
            </a:r>
            <a:endParaRPr lang="en-GB" sz="4000" dirty="0"/>
          </a:p>
        </p:txBody>
      </p:sp>
    </p:spTree>
    <p:extLst>
      <p:ext uri="{BB962C8B-B14F-4D97-AF65-F5344CB8AC3E}">
        <p14:creationId xmlns:p14="http://schemas.microsoft.com/office/powerpoint/2010/main" val="24686816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US" altLang="en-US" u="sng" dirty="0" smtClean="0"/>
              <a:t>Denotation and connotations</a:t>
            </a:r>
            <a:endParaRPr lang="en-US" altLang="en-US" u="sng" dirty="0"/>
          </a:p>
        </p:txBody>
      </p:sp>
      <p:sp>
        <p:nvSpPr>
          <p:cNvPr id="3075" name="Rectangle 3"/>
          <p:cNvSpPr>
            <a:spLocks noGrp="1" noChangeArrowheads="1"/>
          </p:cNvSpPr>
          <p:nvPr>
            <p:ph type="body" idx="1"/>
          </p:nvPr>
        </p:nvSpPr>
        <p:spPr>
          <a:xfrm>
            <a:off x="767408" y="1556792"/>
            <a:ext cx="10081120" cy="4824536"/>
          </a:xfrm>
        </p:spPr>
        <p:txBody>
          <a:bodyPr/>
          <a:lstStyle/>
          <a:p>
            <a:pPr>
              <a:buFontTx/>
              <a:buNone/>
            </a:pPr>
            <a:endParaRPr lang="en-GB" altLang="en-US" sz="3600" dirty="0"/>
          </a:p>
          <a:p>
            <a:pPr>
              <a:buFontTx/>
              <a:buNone/>
            </a:pPr>
            <a:r>
              <a:rPr lang="en-GB" altLang="en-US" sz="4400" dirty="0" smtClean="0">
                <a:solidFill>
                  <a:srgbClr val="00B0F0"/>
                </a:solidFill>
              </a:rPr>
              <a:t>Denotation= the dictionary definition of a word</a:t>
            </a:r>
          </a:p>
          <a:p>
            <a:pPr>
              <a:buFontTx/>
              <a:buNone/>
            </a:pPr>
            <a:endParaRPr lang="en-GB" altLang="en-US" sz="4400" dirty="0"/>
          </a:p>
          <a:p>
            <a:pPr>
              <a:buFontTx/>
              <a:buNone/>
            </a:pPr>
            <a:r>
              <a:rPr lang="en-GB" altLang="en-US" sz="4400" dirty="0" smtClean="0">
                <a:solidFill>
                  <a:srgbClr val="92D050"/>
                </a:solidFill>
              </a:rPr>
              <a:t>Connotation= the ideas and meanings associated with a word</a:t>
            </a:r>
            <a:endParaRPr lang="en-GB" altLang="en-US" sz="4400" dirty="0">
              <a:solidFill>
                <a:srgbClr val="92D050"/>
              </a:solidFill>
            </a:endParaRPr>
          </a:p>
          <a:p>
            <a:pPr>
              <a:buFontTx/>
              <a:buNone/>
            </a:pPr>
            <a:endParaRPr lang="en-GB" altLang="en-US" dirty="0"/>
          </a:p>
          <a:p>
            <a:pPr>
              <a:buFontTx/>
              <a:buNone/>
            </a:pPr>
            <a:endParaRPr lang="en-GB" altLang="en-US" dirty="0"/>
          </a:p>
        </p:txBody>
      </p:sp>
    </p:spTree>
    <p:extLst>
      <p:ext uri="{BB962C8B-B14F-4D97-AF65-F5344CB8AC3E}">
        <p14:creationId xmlns:p14="http://schemas.microsoft.com/office/powerpoint/2010/main" val="39346309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2591" name="Group 63"/>
          <p:cNvGraphicFramePr>
            <a:graphicFrameLocks noGrp="1"/>
          </p:cNvGraphicFramePr>
          <p:nvPr>
            <p:extLst>
              <p:ext uri="{D42A27DB-BD31-4B8C-83A1-F6EECF244321}">
                <p14:modId xmlns:p14="http://schemas.microsoft.com/office/powerpoint/2010/main" val="683311956"/>
              </p:ext>
            </p:extLst>
          </p:nvPr>
        </p:nvGraphicFramePr>
        <p:xfrm>
          <a:off x="767408" y="404664"/>
          <a:ext cx="8496943" cy="6192688"/>
        </p:xfrm>
        <a:graphic>
          <a:graphicData uri="http://schemas.openxmlformats.org/drawingml/2006/table">
            <a:tbl>
              <a:tblPr/>
              <a:tblGrid>
                <a:gridCol w="2364367">
                  <a:extLst>
                    <a:ext uri="{9D8B030D-6E8A-4147-A177-3AD203B41FA5}">
                      <a16:colId xmlns:a16="http://schemas.microsoft.com/office/drawing/2014/main" val="1378112033"/>
                    </a:ext>
                  </a:extLst>
                </a:gridCol>
                <a:gridCol w="2438253">
                  <a:extLst>
                    <a:ext uri="{9D8B030D-6E8A-4147-A177-3AD203B41FA5}">
                      <a16:colId xmlns:a16="http://schemas.microsoft.com/office/drawing/2014/main" val="1079604101"/>
                    </a:ext>
                  </a:extLst>
                </a:gridCol>
                <a:gridCol w="3694323">
                  <a:extLst>
                    <a:ext uri="{9D8B030D-6E8A-4147-A177-3AD203B41FA5}">
                      <a16:colId xmlns:a16="http://schemas.microsoft.com/office/drawing/2014/main" val="2553095585"/>
                    </a:ext>
                  </a:extLst>
                </a:gridCol>
              </a:tblGrid>
              <a:tr h="1062773">
                <a:tc>
                  <a:txBody>
                    <a:bodyPr/>
                    <a:lstStyle>
                      <a:lvl1pPr algn="l">
                        <a:spcBef>
                          <a:spcPct val="20000"/>
                        </a:spcBef>
                        <a:defRPr sz="2800">
                          <a:solidFill>
                            <a:schemeClr val="tx1"/>
                          </a:solidFill>
                          <a:latin typeface="Arial" panose="020B0604020202020204" pitchFamily="34" charset="0"/>
                          <a:cs typeface="Arial" panose="020B0604020202020204" pitchFamily="34" charset="0"/>
                        </a:defRPr>
                      </a:lvl1pPr>
                      <a:lvl2pPr algn="l">
                        <a:spcBef>
                          <a:spcPct val="20000"/>
                        </a:spcBef>
                        <a:defRPr sz="2400">
                          <a:solidFill>
                            <a:schemeClr val="tx1"/>
                          </a:solidFill>
                          <a:latin typeface="Arial" panose="020B0604020202020204" pitchFamily="34" charset="0"/>
                          <a:cs typeface="Arial" panose="020B0604020202020204" pitchFamily="34" charset="0"/>
                        </a:defRPr>
                      </a:lvl2pPr>
                      <a:lvl3pPr algn="l">
                        <a:spcBef>
                          <a:spcPct val="20000"/>
                        </a:spcBef>
                        <a:defRPr sz="2000">
                          <a:solidFill>
                            <a:schemeClr val="tx1"/>
                          </a:solidFill>
                          <a:latin typeface="Arial" panose="020B0604020202020204" pitchFamily="34" charset="0"/>
                          <a:cs typeface="Arial" panose="020B0604020202020204" pitchFamily="34" charset="0"/>
                        </a:defRPr>
                      </a:lvl3pPr>
                      <a:lvl4pPr algn="l">
                        <a:spcBef>
                          <a:spcPct val="20000"/>
                        </a:spcBef>
                        <a:defRPr>
                          <a:solidFill>
                            <a:schemeClr val="tx1"/>
                          </a:solidFill>
                          <a:latin typeface="Arial" panose="020B0604020202020204" pitchFamily="34" charset="0"/>
                          <a:cs typeface="Arial" panose="020B0604020202020204" pitchFamily="34" charset="0"/>
                        </a:defRPr>
                      </a:lvl4pPr>
                      <a:lvl5pPr algn="l">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1" i="0" u="sng" strike="noStrike" cap="none" normalizeH="0" baseline="0" dirty="0" smtClean="0">
                          <a:ln>
                            <a:noFill/>
                          </a:ln>
                          <a:solidFill>
                            <a:schemeClr val="tx1">
                              <a:lumMod val="95000"/>
                            </a:schemeClr>
                          </a:solidFill>
                          <a:effectLst/>
                          <a:latin typeface="Gill Sans MT" panose="020B0502020104020203" pitchFamily="34" charset="0"/>
                          <a:cs typeface="Arial" panose="020B0604020202020204" pitchFamily="34" charset="0"/>
                        </a:rPr>
                        <a:t>WORD </a:t>
                      </a:r>
                    </a:p>
                  </a:txBody>
                  <a:tcPr marL="68580" marR="6858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cs typeface="Arial" panose="020B0604020202020204" pitchFamily="34" charset="0"/>
                        </a:defRPr>
                      </a:lvl1pPr>
                      <a:lvl2pPr algn="l">
                        <a:spcBef>
                          <a:spcPct val="20000"/>
                        </a:spcBef>
                        <a:defRPr sz="2400">
                          <a:solidFill>
                            <a:schemeClr val="tx1"/>
                          </a:solidFill>
                          <a:latin typeface="Arial" panose="020B0604020202020204" pitchFamily="34" charset="0"/>
                          <a:cs typeface="Arial" panose="020B0604020202020204" pitchFamily="34" charset="0"/>
                        </a:defRPr>
                      </a:lvl2pPr>
                      <a:lvl3pPr algn="l">
                        <a:spcBef>
                          <a:spcPct val="20000"/>
                        </a:spcBef>
                        <a:defRPr sz="2000">
                          <a:solidFill>
                            <a:schemeClr val="tx1"/>
                          </a:solidFill>
                          <a:latin typeface="Arial" panose="020B0604020202020204" pitchFamily="34" charset="0"/>
                          <a:cs typeface="Arial" panose="020B0604020202020204" pitchFamily="34" charset="0"/>
                        </a:defRPr>
                      </a:lvl3pPr>
                      <a:lvl4pPr algn="l">
                        <a:spcBef>
                          <a:spcPct val="20000"/>
                        </a:spcBef>
                        <a:defRPr>
                          <a:solidFill>
                            <a:schemeClr val="tx1"/>
                          </a:solidFill>
                          <a:latin typeface="Arial" panose="020B0604020202020204" pitchFamily="34" charset="0"/>
                          <a:cs typeface="Arial" panose="020B0604020202020204" pitchFamily="34" charset="0"/>
                        </a:defRPr>
                      </a:lvl4pPr>
                      <a:lvl5pPr algn="l">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1" i="0" u="sng" strike="noStrike" cap="none" normalizeH="0" baseline="0" dirty="0" smtClean="0">
                          <a:ln>
                            <a:noFill/>
                          </a:ln>
                          <a:solidFill>
                            <a:schemeClr val="tx1">
                              <a:lumMod val="95000"/>
                            </a:schemeClr>
                          </a:solidFill>
                          <a:effectLst/>
                          <a:latin typeface="Gill Sans MT" panose="020B0502020104020203" pitchFamily="34" charset="0"/>
                          <a:cs typeface="Arial" panose="020B0604020202020204" pitchFamily="34" charset="0"/>
                        </a:rPr>
                        <a:t>DENOTATION</a:t>
                      </a:r>
                    </a:p>
                  </a:txBody>
                  <a:tcPr marL="68580" marR="6858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cs typeface="Arial" panose="020B0604020202020204" pitchFamily="34" charset="0"/>
                        </a:defRPr>
                      </a:lvl1pPr>
                      <a:lvl2pPr algn="l">
                        <a:spcBef>
                          <a:spcPct val="20000"/>
                        </a:spcBef>
                        <a:defRPr sz="2400">
                          <a:solidFill>
                            <a:schemeClr val="tx1"/>
                          </a:solidFill>
                          <a:latin typeface="Arial" panose="020B0604020202020204" pitchFamily="34" charset="0"/>
                          <a:cs typeface="Arial" panose="020B0604020202020204" pitchFamily="34" charset="0"/>
                        </a:defRPr>
                      </a:lvl2pPr>
                      <a:lvl3pPr algn="l">
                        <a:spcBef>
                          <a:spcPct val="20000"/>
                        </a:spcBef>
                        <a:defRPr sz="2000">
                          <a:solidFill>
                            <a:schemeClr val="tx1"/>
                          </a:solidFill>
                          <a:latin typeface="Arial" panose="020B0604020202020204" pitchFamily="34" charset="0"/>
                          <a:cs typeface="Arial" panose="020B0604020202020204" pitchFamily="34" charset="0"/>
                        </a:defRPr>
                      </a:lvl3pPr>
                      <a:lvl4pPr algn="l">
                        <a:spcBef>
                          <a:spcPct val="20000"/>
                        </a:spcBef>
                        <a:defRPr>
                          <a:solidFill>
                            <a:schemeClr val="tx1"/>
                          </a:solidFill>
                          <a:latin typeface="Arial" panose="020B0604020202020204" pitchFamily="34" charset="0"/>
                          <a:cs typeface="Arial" panose="020B0604020202020204" pitchFamily="34" charset="0"/>
                        </a:defRPr>
                      </a:lvl4pPr>
                      <a:lvl5pPr algn="l">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100" b="1" i="0" u="sng" strike="noStrike" cap="none" normalizeH="0" baseline="0" smtClean="0">
                          <a:ln>
                            <a:noFill/>
                          </a:ln>
                          <a:solidFill>
                            <a:schemeClr val="tx1">
                              <a:lumMod val="95000"/>
                            </a:schemeClr>
                          </a:solidFill>
                          <a:effectLst/>
                          <a:latin typeface="Gill Sans MT" panose="020B0502020104020203" pitchFamily="34" charset="0"/>
                          <a:cs typeface="Arial" panose="020B0604020202020204" pitchFamily="34" charset="0"/>
                        </a:rPr>
                        <a:t>CONNOTATION</a:t>
                      </a:r>
                    </a:p>
                  </a:txBody>
                  <a:tcPr marL="68580" marR="6858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760419943"/>
                  </a:ext>
                </a:extLst>
              </a:tr>
              <a:tr h="1600030">
                <a:tc>
                  <a:txBody>
                    <a:bodyPr/>
                    <a:lstStyle>
                      <a:lvl1pPr algn="l">
                        <a:spcBef>
                          <a:spcPct val="20000"/>
                        </a:spcBef>
                        <a:defRPr sz="2800">
                          <a:solidFill>
                            <a:schemeClr val="tx1"/>
                          </a:solidFill>
                          <a:latin typeface="Arial" panose="020B0604020202020204" pitchFamily="34" charset="0"/>
                          <a:cs typeface="Arial" panose="020B0604020202020204" pitchFamily="34" charset="0"/>
                        </a:defRPr>
                      </a:lvl1pPr>
                      <a:lvl2pPr algn="l">
                        <a:spcBef>
                          <a:spcPct val="20000"/>
                        </a:spcBef>
                        <a:defRPr sz="2400">
                          <a:solidFill>
                            <a:schemeClr val="tx1"/>
                          </a:solidFill>
                          <a:latin typeface="Arial" panose="020B0604020202020204" pitchFamily="34" charset="0"/>
                          <a:cs typeface="Arial" panose="020B0604020202020204" pitchFamily="34" charset="0"/>
                        </a:defRPr>
                      </a:lvl2pPr>
                      <a:lvl3pPr algn="l">
                        <a:spcBef>
                          <a:spcPct val="20000"/>
                        </a:spcBef>
                        <a:defRPr sz="2000">
                          <a:solidFill>
                            <a:schemeClr val="tx1"/>
                          </a:solidFill>
                          <a:latin typeface="Arial" panose="020B0604020202020204" pitchFamily="34" charset="0"/>
                          <a:cs typeface="Arial" panose="020B0604020202020204" pitchFamily="34" charset="0"/>
                        </a:defRPr>
                      </a:lvl3pPr>
                      <a:lvl4pPr algn="l">
                        <a:spcBef>
                          <a:spcPct val="20000"/>
                        </a:spcBef>
                        <a:defRPr>
                          <a:solidFill>
                            <a:schemeClr val="tx1"/>
                          </a:solidFill>
                          <a:latin typeface="Arial" panose="020B0604020202020204" pitchFamily="34" charset="0"/>
                          <a:cs typeface="Arial" panose="020B0604020202020204" pitchFamily="34" charset="0"/>
                        </a:defRPr>
                      </a:lvl4pPr>
                      <a:lvl5pPr algn="l">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3200" b="0" i="0" u="none" strike="noStrike" cap="none" normalizeH="0" baseline="0" dirty="0" smtClean="0">
                          <a:ln>
                            <a:noFill/>
                          </a:ln>
                          <a:solidFill>
                            <a:schemeClr val="tx1">
                              <a:lumMod val="95000"/>
                            </a:schemeClr>
                          </a:solidFill>
                          <a:effectLst/>
                          <a:latin typeface="Gill Sans MT" panose="020B0502020104020203" pitchFamily="34" charset="0"/>
                          <a:cs typeface="Arial" panose="020B0604020202020204" pitchFamily="34" charset="0"/>
                        </a:rPr>
                        <a:t>Underweight</a:t>
                      </a:r>
                    </a:p>
                  </a:txBody>
                  <a:tcPr marL="68580" marR="6858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cs typeface="Arial" panose="020B0604020202020204" pitchFamily="34" charset="0"/>
                        </a:defRPr>
                      </a:lvl1pPr>
                      <a:lvl2pPr algn="l">
                        <a:spcBef>
                          <a:spcPct val="20000"/>
                        </a:spcBef>
                        <a:defRPr sz="2400">
                          <a:solidFill>
                            <a:schemeClr val="tx1"/>
                          </a:solidFill>
                          <a:latin typeface="Arial" panose="020B0604020202020204" pitchFamily="34" charset="0"/>
                          <a:cs typeface="Arial" panose="020B0604020202020204" pitchFamily="34" charset="0"/>
                        </a:defRPr>
                      </a:lvl2pPr>
                      <a:lvl3pPr algn="l">
                        <a:spcBef>
                          <a:spcPct val="20000"/>
                        </a:spcBef>
                        <a:defRPr sz="2000">
                          <a:solidFill>
                            <a:schemeClr val="tx1"/>
                          </a:solidFill>
                          <a:latin typeface="Arial" panose="020B0604020202020204" pitchFamily="34" charset="0"/>
                          <a:cs typeface="Arial" panose="020B0604020202020204" pitchFamily="34" charset="0"/>
                        </a:defRPr>
                      </a:lvl3pPr>
                      <a:lvl4pPr algn="l">
                        <a:spcBef>
                          <a:spcPct val="20000"/>
                        </a:spcBef>
                        <a:defRPr>
                          <a:solidFill>
                            <a:schemeClr val="tx1"/>
                          </a:solidFill>
                          <a:latin typeface="Arial" panose="020B0604020202020204" pitchFamily="34" charset="0"/>
                          <a:cs typeface="Arial" panose="020B0604020202020204" pitchFamily="34" charset="0"/>
                        </a:defRPr>
                      </a:lvl4pPr>
                      <a:lvl5pPr algn="l">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3200" b="0" i="0" u="none" strike="noStrike" cap="none" normalizeH="0" baseline="0" dirty="0" smtClean="0">
                          <a:ln>
                            <a:noFill/>
                          </a:ln>
                          <a:solidFill>
                            <a:schemeClr val="tx1">
                              <a:lumMod val="95000"/>
                            </a:schemeClr>
                          </a:solidFill>
                          <a:effectLst/>
                          <a:latin typeface="Gill Sans MT" panose="020B0502020104020203" pitchFamily="34" charset="0"/>
                          <a:cs typeface="Arial" panose="020B0604020202020204" pitchFamily="34" charset="0"/>
                        </a:rPr>
                        <a:t>Thin</a:t>
                      </a:r>
                    </a:p>
                  </a:txBody>
                  <a:tcPr marL="68580" marR="6858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cs typeface="Arial" panose="020B0604020202020204" pitchFamily="34" charset="0"/>
                        </a:defRPr>
                      </a:lvl1pPr>
                      <a:lvl2pPr algn="l">
                        <a:spcBef>
                          <a:spcPct val="20000"/>
                        </a:spcBef>
                        <a:defRPr sz="2400">
                          <a:solidFill>
                            <a:schemeClr val="tx1"/>
                          </a:solidFill>
                          <a:latin typeface="Arial" panose="020B0604020202020204" pitchFamily="34" charset="0"/>
                          <a:cs typeface="Arial" panose="020B0604020202020204" pitchFamily="34" charset="0"/>
                        </a:defRPr>
                      </a:lvl2pPr>
                      <a:lvl3pPr algn="l">
                        <a:spcBef>
                          <a:spcPct val="20000"/>
                        </a:spcBef>
                        <a:defRPr sz="2000">
                          <a:solidFill>
                            <a:schemeClr val="tx1"/>
                          </a:solidFill>
                          <a:latin typeface="Arial" panose="020B0604020202020204" pitchFamily="34" charset="0"/>
                          <a:cs typeface="Arial" panose="020B0604020202020204" pitchFamily="34" charset="0"/>
                        </a:defRPr>
                      </a:lvl3pPr>
                      <a:lvl4pPr algn="l">
                        <a:spcBef>
                          <a:spcPct val="20000"/>
                        </a:spcBef>
                        <a:defRPr>
                          <a:solidFill>
                            <a:schemeClr val="tx1"/>
                          </a:solidFill>
                          <a:latin typeface="Arial" panose="020B0604020202020204" pitchFamily="34" charset="0"/>
                          <a:cs typeface="Arial" panose="020B0604020202020204" pitchFamily="34" charset="0"/>
                        </a:defRPr>
                      </a:lvl4pPr>
                      <a:lvl5pPr algn="l">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3200" b="0" i="0" u="none" strike="noStrike" cap="none" normalizeH="0" baseline="0" dirty="0" smtClean="0">
                          <a:ln>
                            <a:noFill/>
                          </a:ln>
                          <a:solidFill>
                            <a:schemeClr val="tx1">
                              <a:lumMod val="95000"/>
                            </a:schemeClr>
                          </a:solidFill>
                          <a:effectLst/>
                          <a:latin typeface="Gill Sans MT" panose="020B0502020104020203" pitchFamily="34" charset="0"/>
                          <a:cs typeface="Arial" panose="020B0604020202020204" pitchFamily="34" charset="0"/>
                        </a:rPr>
                        <a:t>Unhealthy, ill, in need of hospital treatment, malnourished</a:t>
                      </a:r>
                    </a:p>
                  </a:txBody>
                  <a:tcPr marL="68580" marR="6858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566579323"/>
                  </a:ext>
                </a:extLst>
              </a:tr>
              <a:tr h="1597095">
                <a:tc>
                  <a:txBody>
                    <a:bodyPr/>
                    <a:lstStyle>
                      <a:lvl1pPr algn="l">
                        <a:spcBef>
                          <a:spcPct val="20000"/>
                        </a:spcBef>
                        <a:defRPr sz="2800">
                          <a:solidFill>
                            <a:schemeClr val="tx1"/>
                          </a:solidFill>
                          <a:latin typeface="Arial" panose="020B0604020202020204" pitchFamily="34" charset="0"/>
                          <a:cs typeface="Arial" panose="020B0604020202020204" pitchFamily="34" charset="0"/>
                        </a:defRPr>
                      </a:lvl1pPr>
                      <a:lvl2pPr algn="l">
                        <a:spcBef>
                          <a:spcPct val="20000"/>
                        </a:spcBef>
                        <a:defRPr sz="2400">
                          <a:solidFill>
                            <a:schemeClr val="tx1"/>
                          </a:solidFill>
                          <a:latin typeface="Arial" panose="020B0604020202020204" pitchFamily="34" charset="0"/>
                          <a:cs typeface="Arial" panose="020B0604020202020204" pitchFamily="34" charset="0"/>
                        </a:defRPr>
                      </a:lvl2pPr>
                      <a:lvl3pPr algn="l">
                        <a:spcBef>
                          <a:spcPct val="20000"/>
                        </a:spcBef>
                        <a:defRPr sz="2000">
                          <a:solidFill>
                            <a:schemeClr val="tx1"/>
                          </a:solidFill>
                          <a:latin typeface="Arial" panose="020B0604020202020204" pitchFamily="34" charset="0"/>
                          <a:cs typeface="Arial" panose="020B0604020202020204" pitchFamily="34" charset="0"/>
                        </a:defRPr>
                      </a:lvl3pPr>
                      <a:lvl4pPr algn="l">
                        <a:spcBef>
                          <a:spcPct val="20000"/>
                        </a:spcBef>
                        <a:defRPr>
                          <a:solidFill>
                            <a:schemeClr val="tx1"/>
                          </a:solidFill>
                          <a:latin typeface="Arial" panose="020B0604020202020204" pitchFamily="34" charset="0"/>
                          <a:cs typeface="Arial" panose="020B0604020202020204" pitchFamily="34" charset="0"/>
                        </a:defRPr>
                      </a:lvl4pPr>
                      <a:lvl5pPr algn="l">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3200" b="0" i="0" u="none" strike="noStrike" cap="none" normalizeH="0" baseline="0" dirty="0" smtClean="0">
                          <a:ln>
                            <a:noFill/>
                          </a:ln>
                          <a:solidFill>
                            <a:schemeClr val="tx1">
                              <a:lumMod val="95000"/>
                            </a:schemeClr>
                          </a:solidFill>
                          <a:effectLst/>
                          <a:latin typeface="Gill Sans MT" panose="020B0502020104020203" pitchFamily="34" charset="0"/>
                          <a:cs typeface="Arial" panose="020B0604020202020204" pitchFamily="34" charset="0"/>
                        </a:rPr>
                        <a:t>Skinny</a:t>
                      </a:r>
                    </a:p>
                  </a:txBody>
                  <a:tcPr marL="68580" marR="6858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cs typeface="Arial" panose="020B0604020202020204" pitchFamily="34" charset="0"/>
                        </a:defRPr>
                      </a:lvl1pPr>
                      <a:lvl2pPr algn="l">
                        <a:spcBef>
                          <a:spcPct val="20000"/>
                        </a:spcBef>
                        <a:defRPr sz="2400">
                          <a:solidFill>
                            <a:schemeClr val="tx1"/>
                          </a:solidFill>
                          <a:latin typeface="Arial" panose="020B0604020202020204" pitchFamily="34" charset="0"/>
                          <a:cs typeface="Arial" panose="020B0604020202020204" pitchFamily="34" charset="0"/>
                        </a:defRPr>
                      </a:lvl2pPr>
                      <a:lvl3pPr algn="l">
                        <a:spcBef>
                          <a:spcPct val="20000"/>
                        </a:spcBef>
                        <a:defRPr sz="2000">
                          <a:solidFill>
                            <a:schemeClr val="tx1"/>
                          </a:solidFill>
                          <a:latin typeface="Arial" panose="020B0604020202020204" pitchFamily="34" charset="0"/>
                          <a:cs typeface="Arial" panose="020B0604020202020204" pitchFamily="34" charset="0"/>
                        </a:defRPr>
                      </a:lvl3pPr>
                      <a:lvl4pPr algn="l">
                        <a:spcBef>
                          <a:spcPct val="20000"/>
                        </a:spcBef>
                        <a:defRPr>
                          <a:solidFill>
                            <a:schemeClr val="tx1"/>
                          </a:solidFill>
                          <a:latin typeface="Arial" panose="020B0604020202020204" pitchFamily="34" charset="0"/>
                          <a:cs typeface="Arial" panose="020B0604020202020204" pitchFamily="34" charset="0"/>
                        </a:defRPr>
                      </a:lvl4pPr>
                      <a:lvl5pPr algn="l">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3200" b="0" i="0" u="none" strike="noStrike" cap="none" normalizeH="0" baseline="0" smtClean="0">
                          <a:ln>
                            <a:noFill/>
                          </a:ln>
                          <a:solidFill>
                            <a:schemeClr val="tx1">
                              <a:lumMod val="95000"/>
                            </a:schemeClr>
                          </a:solidFill>
                          <a:effectLst/>
                          <a:latin typeface="Gill Sans MT" panose="020B0502020104020203" pitchFamily="34" charset="0"/>
                          <a:cs typeface="Arial" panose="020B0604020202020204" pitchFamily="34" charset="0"/>
                        </a:rPr>
                        <a:t>Thin</a:t>
                      </a:r>
                    </a:p>
                  </a:txBody>
                  <a:tcPr marL="68580" marR="6858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cs typeface="Arial" panose="020B0604020202020204" pitchFamily="34" charset="0"/>
                        </a:defRPr>
                      </a:lvl1pPr>
                      <a:lvl2pPr algn="l">
                        <a:spcBef>
                          <a:spcPct val="20000"/>
                        </a:spcBef>
                        <a:defRPr sz="2400">
                          <a:solidFill>
                            <a:schemeClr val="tx1"/>
                          </a:solidFill>
                          <a:latin typeface="Arial" panose="020B0604020202020204" pitchFamily="34" charset="0"/>
                          <a:cs typeface="Arial" panose="020B0604020202020204" pitchFamily="34" charset="0"/>
                        </a:defRPr>
                      </a:lvl2pPr>
                      <a:lvl3pPr algn="l">
                        <a:spcBef>
                          <a:spcPct val="20000"/>
                        </a:spcBef>
                        <a:defRPr sz="2000">
                          <a:solidFill>
                            <a:schemeClr val="tx1"/>
                          </a:solidFill>
                          <a:latin typeface="Arial" panose="020B0604020202020204" pitchFamily="34" charset="0"/>
                          <a:cs typeface="Arial" panose="020B0604020202020204" pitchFamily="34" charset="0"/>
                        </a:defRPr>
                      </a:lvl3pPr>
                      <a:lvl4pPr algn="l">
                        <a:spcBef>
                          <a:spcPct val="20000"/>
                        </a:spcBef>
                        <a:defRPr>
                          <a:solidFill>
                            <a:schemeClr val="tx1"/>
                          </a:solidFill>
                          <a:latin typeface="Arial" panose="020B0604020202020204" pitchFamily="34" charset="0"/>
                          <a:cs typeface="Arial" panose="020B0604020202020204" pitchFamily="34" charset="0"/>
                        </a:defRPr>
                      </a:lvl4pPr>
                      <a:lvl5pPr algn="l">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3200" b="0" i="0" u="none" strike="noStrike" cap="none" normalizeH="0" baseline="0" dirty="0" smtClean="0">
                          <a:ln>
                            <a:noFill/>
                          </a:ln>
                          <a:solidFill>
                            <a:schemeClr val="tx1">
                              <a:lumMod val="95000"/>
                            </a:schemeClr>
                          </a:solidFill>
                          <a:effectLst/>
                          <a:latin typeface="Gill Sans MT" panose="020B0502020104020203" pitchFamily="34" charset="0"/>
                          <a:cs typeface="Arial" panose="020B0604020202020204" pitchFamily="34" charset="0"/>
                        </a:rPr>
                        <a:t>Bony, gaunt, angular</a:t>
                      </a:r>
                    </a:p>
                  </a:txBody>
                  <a:tcPr marL="68580" marR="6858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51267908"/>
                  </a:ext>
                </a:extLst>
              </a:tr>
              <a:tr h="1932790">
                <a:tc>
                  <a:txBody>
                    <a:bodyPr/>
                    <a:lstStyle>
                      <a:lvl1pPr algn="l">
                        <a:spcBef>
                          <a:spcPct val="20000"/>
                        </a:spcBef>
                        <a:defRPr sz="2800">
                          <a:solidFill>
                            <a:schemeClr val="tx1"/>
                          </a:solidFill>
                          <a:latin typeface="Arial" panose="020B0604020202020204" pitchFamily="34" charset="0"/>
                          <a:cs typeface="Arial" panose="020B0604020202020204" pitchFamily="34" charset="0"/>
                        </a:defRPr>
                      </a:lvl1pPr>
                      <a:lvl2pPr algn="l">
                        <a:spcBef>
                          <a:spcPct val="20000"/>
                        </a:spcBef>
                        <a:defRPr sz="2400">
                          <a:solidFill>
                            <a:schemeClr val="tx1"/>
                          </a:solidFill>
                          <a:latin typeface="Arial" panose="020B0604020202020204" pitchFamily="34" charset="0"/>
                          <a:cs typeface="Arial" panose="020B0604020202020204" pitchFamily="34" charset="0"/>
                        </a:defRPr>
                      </a:lvl2pPr>
                      <a:lvl3pPr algn="l">
                        <a:spcBef>
                          <a:spcPct val="20000"/>
                        </a:spcBef>
                        <a:defRPr sz="2000">
                          <a:solidFill>
                            <a:schemeClr val="tx1"/>
                          </a:solidFill>
                          <a:latin typeface="Arial" panose="020B0604020202020204" pitchFamily="34" charset="0"/>
                          <a:cs typeface="Arial" panose="020B0604020202020204" pitchFamily="34" charset="0"/>
                        </a:defRPr>
                      </a:lvl3pPr>
                      <a:lvl4pPr algn="l">
                        <a:spcBef>
                          <a:spcPct val="20000"/>
                        </a:spcBef>
                        <a:defRPr>
                          <a:solidFill>
                            <a:schemeClr val="tx1"/>
                          </a:solidFill>
                          <a:latin typeface="Arial" panose="020B0604020202020204" pitchFamily="34" charset="0"/>
                          <a:cs typeface="Arial" panose="020B0604020202020204" pitchFamily="34" charset="0"/>
                        </a:defRPr>
                      </a:lvl4pPr>
                      <a:lvl5pPr algn="l">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3200" b="0" i="0" u="none" strike="noStrike" cap="none" normalizeH="0" baseline="0" dirty="0" smtClean="0">
                          <a:ln>
                            <a:noFill/>
                          </a:ln>
                          <a:solidFill>
                            <a:schemeClr val="tx1">
                              <a:lumMod val="95000"/>
                            </a:schemeClr>
                          </a:solidFill>
                          <a:effectLst/>
                          <a:latin typeface="Gill Sans MT" panose="020B0502020104020203" pitchFamily="34" charset="0"/>
                          <a:cs typeface="Arial" panose="020B0604020202020204" pitchFamily="34" charset="0"/>
                        </a:rPr>
                        <a:t>Slim</a:t>
                      </a:r>
                    </a:p>
                  </a:txBody>
                  <a:tcPr marL="68580" marR="6858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cs typeface="Arial" panose="020B0604020202020204" pitchFamily="34" charset="0"/>
                        </a:defRPr>
                      </a:lvl1pPr>
                      <a:lvl2pPr algn="l">
                        <a:spcBef>
                          <a:spcPct val="20000"/>
                        </a:spcBef>
                        <a:defRPr sz="2400">
                          <a:solidFill>
                            <a:schemeClr val="tx1"/>
                          </a:solidFill>
                          <a:latin typeface="Arial" panose="020B0604020202020204" pitchFamily="34" charset="0"/>
                          <a:cs typeface="Arial" panose="020B0604020202020204" pitchFamily="34" charset="0"/>
                        </a:defRPr>
                      </a:lvl2pPr>
                      <a:lvl3pPr algn="l">
                        <a:spcBef>
                          <a:spcPct val="20000"/>
                        </a:spcBef>
                        <a:defRPr sz="2000">
                          <a:solidFill>
                            <a:schemeClr val="tx1"/>
                          </a:solidFill>
                          <a:latin typeface="Arial" panose="020B0604020202020204" pitchFamily="34" charset="0"/>
                          <a:cs typeface="Arial" panose="020B0604020202020204" pitchFamily="34" charset="0"/>
                        </a:defRPr>
                      </a:lvl3pPr>
                      <a:lvl4pPr algn="l">
                        <a:spcBef>
                          <a:spcPct val="20000"/>
                        </a:spcBef>
                        <a:defRPr>
                          <a:solidFill>
                            <a:schemeClr val="tx1"/>
                          </a:solidFill>
                          <a:latin typeface="Arial" panose="020B0604020202020204" pitchFamily="34" charset="0"/>
                          <a:cs typeface="Arial" panose="020B0604020202020204" pitchFamily="34" charset="0"/>
                        </a:defRPr>
                      </a:lvl4pPr>
                      <a:lvl5pPr algn="l">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3200" b="0" i="0" u="none" strike="noStrike" cap="none" normalizeH="0" baseline="0" dirty="0" smtClean="0">
                          <a:ln>
                            <a:noFill/>
                          </a:ln>
                          <a:solidFill>
                            <a:schemeClr val="tx1">
                              <a:lumMod val="95000"/>
                            </a:schemeClr>
                          </a:solidFill>
                          <a:effectLst/>
                          <a:latin typeface="Gill Sans MT" panose="020B0502020104020203" pitchFamily="34" charset="0"/>
                          <a:cs typeface="Arial" panose="020B0604020202020204" pitchFamily="34" charset="0"/>
                        </a:rPr>
                        <a:t>Thin</a:t>
                      </a:r>
                    </a:p>
                  </a:txBody>
                  <a:tcPr marL="68580" marR="6858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cs typeface="Arial" panose="020B0604020202020204" pitchFamily="34" charset="0"/>
                        </a:defRPr>
                      </a:lvl1pPr>
                      <a:lvl2pPr algn="l">
                        <a:spcBef>
                          <a:spcPct val="20000"/>
                        </a:spcBef>
                        <a:defRPr sz="2400">
                          <a:solidFill>
                            <a:schemeClr val="tx1"/>
                          </a:solidFill>
                          <a:latin typeface="Arial" panose="020B0604020202020204" pitchFamily="34" charset="0"/>
                          <a:cs typeface="Arial" panose="020B0604020202020204" pitchFamily="34" charset="0"/>
                        </a:defRPr>
                      </a:lvl2pPr>
                      <a:lvl3pPr algn="l">
                        <a:spcBef>
                          <a:spcPct val="20000"/>
                        </a:spcBef>
                        <a:defRPr sz="2000">
                          <a:solidFill>
                            <a:schemeClr val="tx1"/>
                          </a:solidFill>
                          <a:latin typeface="Arial" panose="020B0604020202020204" pitchFamily="34" charset="0"/>
                          <a:cs typeface="Arial" panose="020B0604020202020204" pitchFamily="34" charset="0"/>
                        </a:defRPr>
                      </a:lvl3pPr>
                      <a:lvl4pPr algn="l">
                        <a:spcBef>
                          <a:spcPct val="20000"/>
                        </a:spcBef>
                        <a:defRPr>
                          <a:solidFill>
                            <a:schemeClr val="tx1"/>
                          </a:solidFill>
                          <a:latin typeface="Arial" panose="020B0604020202020204" pitchFamily="34" charset="0"/>
                          <a:cs typeface="Arial" panose="020B0604020202020204" pitchFamily="34" charset="0"/>
                        </a:defRPr>
                      </a:lvl4pPr>
                      <a:lvl5pPr algn="l">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3200" b="0" i="0" u="none" strike="noStrike" cap="none" normalizeH="0" baseline="0" dirty="0" smtClean="0">
                          <a:ln>
                            <a:noFill/>
                          </a:ln>
                          <a:solidFill>
                            <a:schemeClr val="tx1">
                              <a:lumMod val="95000"/>
                            </a:schemeClr>
                          </a:solidFill>
                          <a:effectLst/>
                          <a:latin typeface="Gill Sans MT" panose="020B0502020104020203" pitchFamily="34" charset="0"/>
                          <a:cs typeface="Arial" panose="020B0604020202020204" pitchFamily="34" charset="0"/>
                        </a:rPr>
                        <a:t>Attractive, elegant, healthy</a:t>
                      </a:r>
                    </a:p>
                  </a:txBody>
                  <a:tcPr marL="68580" marR="6858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92624203"/>
                  </a:ext>
                </a:extLst>
              </a:tr>
            </a:tbl>
          </a:graphicData>
        </a:graphic>
      </p:graphicFrame>
    </p:spTree>
    <p:extLst>
      <p:ext uri="{BB962C8B-B14F-4D97-AF65-F5344CB8AC3E}">
        <p14:creationId xmlns:p14="http://schemas.microsoft.com/office/powerpoint/2010/main" val="34411888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888050"/>
          </a:xfrm>
        </p:spPr>
        <p:txBody>
          <a:bodyPr/>
          <a:lstStyle/>
          <a:p>
            <a:r>
              <a:rPr lang="en-GB" b="1" u="sng" dirty="0" smtClean="0"/>
              <a:t>Important!</a:t>
            </a:r>
            <a:endParaRPr lang="en-GB" b="1" u="sng" dirty="0"/>
          </a:p>
        </p:txBody>
      </p:sp>
      <p:sp>
        <p:nvSpPr>
          <p:cNvPr id="3" name="Content Placeholder 2"/>
          <p:cNvSpPr>
            <a:spLocks noGrp="1"/>
          </p:cNvSpPr>
          <p:nvPr>
            <p:ph idx="1"/>
          </p:nvPr>
        </p:nvSpPr>
        <p:spPr>
          <a:xfrm>
            <a:off x="875201" y="1628800"/>
            <a:ext cx="10477383" cy="4608512"/>
          </a:xfrm>
        </p:spPr>
        <p:txBody>
          <a:bodyPr>
            <a:normAutofit/>
          </a:bodyPr>
          <a:lstStyle/>
          <a:p>
            <a:r>
              <a:rPr lang="en-GB" sz="4000" dirty="0" smtClean="0"/>
              <a:t>Imagery questions are usually worth 2 marks.</a:t>
            </a:r>
          </a:p>
          <a:p>
            <a:endParaRPr lang="en-GB" sz="4000" dirty="0"/>
          </a:p>
          <a:p>
            <a:r>
              <a:rPr lang="en-GB" sz="4000" dirty="0" smtClean="0"/>
              <a:t>Every time you answer a question about imagery, you must use the same 5 steps</a:t>
            </a:r>
            <a:endParaRPr lang="en-GB" sz="4000" dirty="0"/>
          </a:p>
        </p:txBody>
      </p:sp>
    </p:spTree>
    <p:extLst>
      <p:ext uri="{BB962C8B-B14F-4D97-AF65-F5344CB8AC3E}">
        <p14:creationId xmlns:p14="http://schemas.microsoft.com/office/powerpoint/2010/main" val="7823142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1344" y="0"/>
            <a:ext cx="11233248" cy="6525344"/>
          </a:xfrm>
        </p:spPr>
        <p:txBody>
          <a:bodyPr>
            <a:normAutofit/>
          </a:bodyPr>
          <a:lstStyle/>
          <a:p>
            <a:endParaRPr lang="en-GB" sz="3600" dirty="0"/>
          </a:p>
          <a:p>
            <a:r>
              <a:rPr lang="en-GB" sz="3600" dirty="0"/>
              <a:t>1. </a:t>
            </a:r>
            <a:r>
              <a:rPr lang="en-GB" sz="3600" dirty="0" smtClean="0"/>
              <a:t>Quote the image </a:t>
            </a:r>
          </a:p>
          <a:p>
            <a:r>
              <a:rPr lang="en-GB" sz="3600" dirty="0" smtClean="0"/>
              <a:t>2</a:t>
            </a:r>
            <a:r>
              <a:rPr lang="en-GB" sz="3600" dirty="0"/>
              <a:t>. Think carefully about what the author is describing and what he/she is comparing it to</a:t>
            </a:r>
          </a:p>
          <a:p>
            <a:r>
              <a:rPr lang="en-GB" sz="3600" dirty="0"/>
              <a:t>3. </a:t>
            </a:r>
            <a:r>
              <a:rPr lang="en-GB" sz="3600" dirty="0" smtClean="0"/>
              <a:t>Note down </a:t>
            </a:r>
            <a:r>
              <a:rPr lang="en-GB" sz="3600" dirty="0"/>
              <a:t>the </a:t>
            </a:r>
            <a:r>
              <a:rPr lang="en-GB" sz="3600" b="1" dirty="0">
                <a:solidFill>
                  <a:srgbClr val="00B0F0"/>
                </a:solidFill>
              </a:rPr>
              <a:t>relevant connotations </a:t>
            </a:r>
            <a:r>
              <a:rPr lang="en-GB" sz="3600" dirty="0" smtClean="0"/>
              <a:t>in the margin</a:t>
            </a:r>
          </a:p>
          <a:p>
            <a:r>
              <a:rPr lang="en-GB" sz="3600" dirty="0" smtClean="0"/>
              <a:t>4</a:t>
            </a:r>
            <a:r>
              <a:rPr lang="en-GB" sz="3600" dirty="0"/>
              <a:t>. Explain the image using </a:t>
            </a:r>
            <a:r>
              <a:rPr lang="en-GB" sz="3600" b="1" dirty="0">
                <a:solidFill>
                  <a:srgbClr val="FFC000"/>
                </a:solidFill>
              </a:rPr>
              <a:t>Just as… So too… </a:t>
            </a:r>
            <a:r>
              <a:rPr lang="en-GB" sz="3600" dirty="0"/>
              <a:t>using your </a:t>
            </a:r>
            <a:r>
              <a:rPr lang="en-GB" sz="3600" b="1" dirty="0">
                <a:solidFill>
                  <a:srgbClr val="00B0F0"/>
                </a:solidFill>
              </a:rPr>
              <a:t>connotations</a:t>
            </a:r>
          </a:p>
          <a:p>
            <a:r>
              <a:rPr lang="en-GB" sz="3600" b="1" dirty="0"/>
              <a:t>5. </a:t>
            </a:r>
            <a:r>
              <a:rPr lang="en-GB" sz="3600" dirty="0"/>
              <a:t>Explain why the image is </a:t>
            </a:r>
            <a:r>
              <a:rPr lang="en-GB" sz="3600" b="1" dirty="0">
                <a:solidFill>
                  <a:srgbClr val="FFFF00"/>
                </a:solidFill>
              </a:rPr>
              <a:t>effective</a:t>
            </a:r>
          </a:p>
        </p:txBody>
      </p:sp>
    </p:spTree>
    <p:extLst>
      <p:ext uri="{BB962C8B-B14F-4D97-AF65-F5344CB8AC3E}">
        <p14:creationId xmlns:p14="http://schemas.microsoft.com/office/powerpoint/2010/main" val="38644170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1104074"/>
          </a:xfrm>
        </p:spPr>
        <p:txBody>
          <a:bodyPr/>
          <a:lstStyle/>
          <a:p>
            <a:r>
              <a:rPr lang="en-GB" b="1" u="sng" dirty="0" smtClean="0"/>
              <a:t>Let’s look at an example</a:t>
            </a:r>
            <a:endParaRPr lang="en-GB" b="1" u="sng" dirty="0"/>
          </a:p>
        </p:txBody>
      </p:sp>
      <p:sp>
        <p:nvSpPr>
          <p:cNvPr id="3" name="Content Placeholder 2"/>
          <p:cNvSpPr>
            <a:spLocks noGrp="1"/>
          </p:cNvSpPr>
          <p:nvPr>
            <p:ph idx="1"/>
          </p:nvPr>
        </p:nvSpPr>
        <p:spPr>
          <a:xfrm>
            <a:off x="646111" y="1556792"/>
            <a:ext cx="9842377" cy="4896544"/>
          </a:xfrm>
        </p:spPr>
        <p:txBody>
          <a:bodyPr/>
          <a:lstStyle/>
          <a:p>
            <a:pPr marL="0" indent="0">
              <a:buNone/>
            </a:pPr>
            <a:endParaRPr lang="en-GB" sz="3600" dirty="0" smtClean="0"/>
          </a:p>
          <a:p>
            <a:pPr marL="0" indent="0">
              <a:buNone/>
            </a:pPr>
            <a:endParaRPr lang="en-GB" sz="3600" dirty="0"/>
          </a:p>
          <a:p>
            <a:pPr marL="0" indent="0">
              <a:buNone/>
            </a:pPr>
            <a:r>
              <a:rPr lang="en-GB" sz="3600" b="1" i="1" dirty="0" smtClean="0"/>
              <a:t>The </a:t>
            </a:r>
            <a:r>
              <a:rPr lang="en-GB" sz="3600" b="1" i="1" dirty="0"/>
              <a:t>car travelled along the motorway like a rocket</a:t>
            </a:r>
          </a:p>
          <a:p>
            <a:pPr marL="0" indent="0">
              <a:buNone/>
            </a:pPr>
            <a:endParaRPr lang="en-GB" dirty="0"/>
          </a:p>
        </p:txBody>
      </p:sp>
    </p:spTree>
    <p:extLst>
      <p:ext uri="{BB962C8B-B14F-4D97-AF65-F5344CB8AC3E}">
        <p14:creationId xmlns:p14="http://schemas.microsoft.com/office/powerpoint/2010/main" val="101093796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EC76B5"/>
      </a:hlink>
      <a:folHlink>
        <a:srgbClr val="E8ACCD"/>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A207AED3-9ABC-4A18-9978-A59B65688B1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519</TotalTime>
  <Words>1709</Words>
  <Application>Microsoft Office PowerPoint</Application>
  <PresentationFormat>Widescreen</PresentationFormat>
  <Paragraphs>152</Paragraphs>
  <Slides>36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36</vt:i4>
      </vt:variant>
    </vt:vector>
  </HeadingPairs>
  <TitlesOfParts>
    <vt:vector size="42" baseType="lpstr">
      <vt:lpstr>Arial</vt:lpstr>
      <vt:lpstr>Calibri</vt:lpstr>
      <vt:lpstr>Century Gothic</vt:lpstr>
      <vt:lpstr>Gill Sans MT</vt:lpstr>
      <vt:lpstr>Wingdings 3</vt:lpstr>
      <vt:lpstr>Ion</vt:lpstr>
      <vt:lpstr> National 5 RUAE Workshop</vt:lpstr>
      <vt:lpstr>What does “imagery” refer to?</vt:lpstr>
      <vt:lpstr>Remember!</vt:lpstr>
      <vt:lpstr>PowerPoint Presentation</vt:lpstr>
      <vt:lpstr>Denotation and connotations</vt:lpstr>
      <vt:lpstr>PowerPoint Presentation</vt:lpstr>
      <vt:lpstr>Important!</vt:lpstr>
      <vt:lpstr>PowerPoint Presentation</vt:lpstr>
      <vt:lpstr>Let’s look at an example</vt:lpstr>
      <vt:lpstr>Step 1</vt:lpstr>
      <vt:lpstr>Step 2</vt:lpstr>
      <vt:lpstr>Step 3</vt:lpstr>
      <vt:lpstr>Step 4</vt:lpstr>
      <vt:lpstr>Step 5</vt:lpstr>
      <vt:lpstr>Put it all together…</vt:lpstr>
      <vt:lpstr>Let’s do some practice…</vt:lpstr>
      <vt:lpstr>PowerPoint Presentation</vt:lpstr>
      <vt:lpstr>PowerPoint Presentation</vt:lpstr>
      <vt:lpstr>Explain how effectively the author uses imagery to illustrate the strained relationships within this family (2)</vt:lpstr>
      <vt:lpstr>PowerPoint Presentation</vt:lpstr>
      <vt:lpstr>PowerPoint Presentation</vt:lpstr>
      <vt:lpstr>PowerPoint Presentation</vt:lpstr>
      <vt:lpstr>PowerPoint Presentation</vt:lpstr>
      <vt:lpstr>Explain how the author uses imagery to convey the impressive nature of Dynamo’s magic (2)</vt:lpstr>
      <vt:lpstr>PowerPoint Presentation</vt:lpstr>
      <vt:lpstr>Evaluate how effectively the writer uses imagery to emphasise the threat to the paper book by ebooks (2)</vt:lpstr>
      <vt:lpstr>PowerPoint Presentation</vt:lpstr>
      <vt:lpstr>PowerPoint Presentation</vt:lpstr>
      <vt:lpstr>Explain how the author uses imagery to convey the number of books he possesses (2)</vt:lpstr>
      <vt:lpstr>PowerPoint Presentation</vt:lpstr>
      <vt:lpstr>PowerPoint Presentation</vt:lpstr>
      <vt:lpstr>Explain why “pilgrimage” is an effective use of imagery (2)</vt:lpstr>
      <vt:lpstr>PowerPoint Presentation</vt:lpstr>
      <vt:lpstr>Explain why “Hurricane Katrina” is an effective use of imagery (2)</vt:lpstr>
      <vt:lpstr>PowerPoint Presentation</vt:lpstr>
      <vt:lpstr>PowerPoint Presentation</vt:lpstr>
    </vt:vector>
  </TitlesOfParts>
  <Company>St Andrews High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Close Reading Workshop</dc:title>
  <dc:creator>ssaallisond1</dc:creator>
  <cp:lastModifiedBy>d allison</cp:lastModifiedBy>
  <cp:revision>44</cp:revision>
  <dcterms:created xsi:type="dcterms:W3CDTF">2014-01-31T09:20:27Z</dcterms:created>
  <dcterms:modified xsi:type="dcterms:W3CDTF">2019-11-08T09:58:47Z</dcterms:modified>
</cp:coreProperties>
</file>