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5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4109" cy="465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352" y="1"/>
            <a:ext cx="3044109" cy="465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21D7373-BDD2-44E2-9AD9-2B9208BA3F15}" type="datetimeFigureOut">
              <a:rPr lang="en-GB" altLang="en-US"/>
              <a:pPr/>
              <a:t>10/12/2019</a:t>
            </a:fld>
            <a:endParaRPr lang="en-GB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636"/>
            <a:ext cx="3044109" cy="46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352" y="8841636"/>
            <a:ext cx="3044109" cy="46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09DF75C-EC89-45F6-8999-D166F1F36F0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4FE5-3642-4ED2-8631-20F335DCB23B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C25C5-7E90-4B8A-B8DF-7CF10045C6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851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01F0-D086-405B-A734-3879EF62FA35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0F29E-0460-466A-9796-41242C76BF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408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E7E6-D67E-475D-95FA-7CD4EA6D0587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B894F-B0E0-4CD2-AFE1-0915327F666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779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82DC-F50F-41BA-AF3E-88FD5C1C621D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44123-8BF0-4AEC-A603-87B11719ED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40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DC21E-F08F-42E2-B6A0-BFBDF150FD6C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82066-2207-4BED-B194-B6EE11D2A0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345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5B2C3-75D5-490E-9DBA-D86DDE737CBF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72B62-7E0E-47D2-A46E-A85EAB4FF6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670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A958B-F7A5-4568-AD25-9DA30CCAA1FA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490F9-DF7B-46D1-85E9-A3F7731511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228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9F0FE-65D9-4D9A-96F0-F4EFF5B7D583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9F3F9-F50C-410D-9285-9829160070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580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7140-2811-4EC2-9F74-8486165F56D0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DD6A4-67AB-40DC-81EA-348C412081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149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C335-2259-45A5-B917-1E62295D2526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D4E47-37D0-4B4E-B51E-E09B93427B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641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2F101-B7EF-4243-9776-E30A9398AC8B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995A7-A55E-4014-8C9E-A945426A7E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804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DC18A9-5BEB-41D6-8A9B-7BC178745B1C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CB7BC7-8262-4A45-A939-D58D4BFD478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943" y="3140968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5300" b="1" dirty="0" smtClean="0"/>
              <a:t>What do the SQA mean when they ask about “language”?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12" y="333374"/>
            <a:ext cx="6624463" cy="259156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endParaRPr lang="en-GB" altLang="en-US" sz="4400" b="1" dirty="0" smtClean="0">
              <a:solidFill>
                <a:srgbClr val="898989"/>
              </a:solidFill>
            </a:endParaRPr>
          </a:p>
          <a:p>
            <a:pPr eaLnBrk="1" hangingPunct="1"/>
            <a:r>
              <a:rPr lang="en-GB" altLang="en-US" sz="6300" b="1" dirty="0" smtClean="0">
                <a:solidFill>
                  <a:srgbClr val="898989"/>
                </a:solidFill>
              </a:rPr>
              <a:t>RUAE WORKSHOP</a:t>
            </a:r>
          </a:p>
          <a:p>
            <a:pPr eaLnBrk="1" hangingPunct="1"/>
            <a:r>
              <a:rPr lang="en-GB" altLang="en-US" sz="6300" b="1" dirty="0" smtClean="0">
                <a:solidFill>
                  <a:srgbClr val="898989"/>
                </a:solidFill>
              </a:rPr>
              <a:t>“Language”</a:t>
            </a:r>
          </a:p>
          <a:p>
            <a:pPr eaLnBrk="1" hangingPunct="1"/>
            <a:endParaRPr lang="en-GB" altLang="en-US" sz="4400" b="1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4800" dirty="0" smtClean="0"/>
              <a:t>In the RUAE and Textual Analysis parts of the exam you are likely to be asked to write about the author’s use of </a:t>
            </a:r>
            <a:r>
              <a:rPr lang="en-GB" altLang="en-US" sz="4800" b="1" dirty="0" smtClean="0">
                <a:solidFill>
                  <a:srgbClr val="FF0000"/>
                </a:solidFill>
              </a:rPr>
              <a:t>“language”</a:t>
            </a:r>
            <a:r>
              <a:rPr lang="en-GB" altLang="en-US" sz="4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For example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/>
              <a:t>In the 2017 paper: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00B050"/>
                </a:solidFill>
              </a:rPr>
              <a:t>5. </a:t>
            </a:r>
            <a:r>
              <a:rPr lang="en-GB" dirty="0">
                <a:solidFill>
                  <a:srgbClr val="00B050"/>
                </a:solidFill>
              </a:rPr>
              <a:t>Look at lines 31–35. By referring to </a:t>
            </a:r>
            <a:r>
              <a:rPr lang="en-GB" b="1" dirty="0" smtClean="0">
                <a:solidFill>
                  <a:srgbClr val="0070C0"/>
                </a:solidFill>
              </a:rPr>
              <a:t>two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language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>
                <a:solidFill>
                  <a:srgbClr val="00B050"/>
                </a:solidFill>
              </a:rPr>
              <a:t>features, explain how the </a:t>
            </a:r>
            <a:r>
              <a:rPr lang="en-GB" dirty="0" smtClean="0">
                <a:solidFill>
                  <a:srgbClr val="00B050"/>
                </a:solidFill>
              </a:rPr>
              <a:t>writer makes </a:t>
            </a:r>
            <a:r>
              <a:rPr lang="en-GB" dirty="0">
                <a:solidFill>
                  <a:srgbClr val="00B050"/>
                </a:solidFill>
              </a:rPr>
              <a:t>clear his view about </a:t>
            </a:r>
            <a:r>
              <a:rPr lang="en-GB" dirty="0" smtClean="0">
                <a:solidFill>
                  <a:srgbClr val="00B050"/>
                </a:solidFill>
              </a:rPr>
              <a:t>competition (4)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u="sng" dirty="0" smtClean="0"/>
              <a:t>What do you have to do if the question has the word “language” in it?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8313" y="2924175"/>
            <a:ext cx="8229600" cy="32019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GB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4800" smtClean="0"/>
              <a:t>You must keep your W.I.T.S about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4000" dirty="0"/>
              <a:t>Y</a:t>
            </a:r>
            <a:r>
              <a:rPr lang="en-GB" altLang="en-US" sz="4000" dirty="0" smtClean="0"/>
              <a:t>ou can write about the following: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4000" b="1" dirty="0" smtClean="0">
                <a:solidFill>
                  <a:srgbClr val="FF0000"/>
                </a:solidFill>
              </a:rPr>
              <a:t>W</a:t>
            </a:r>
            <a:r>
              <a:rPr lang="en-GB" altLang="en-US" sz="4000" dirty="0" smtClean="0"/>
              <a:t>ord choice (if used by author)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4000" b="1" dirty="0" smtClean="0">
                <a:solidFill>
                  <a:srgbClr val="FF0000"/>
                </a:solidFill>
              </a:rPr>
              <a:t>I</a:t>
            </a:r>
            <a:r>
              <a:rPr lang="en-GB" altLang="en-US" sz="4000" dirty="0" smtClean="0"/>
              <a:t>magery (if used by author)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4000" b="1" dirty="0" smtClean="0">
                <a:solidFill>
                  <a:srgbClr val="FF0000"/>
                </a:solidFill>
              </a:rPr>
              <a:t>T</a:t>
            </a:r>
            <a:r>
              <a:rPr lang="en-GB" altLang="en-US" sz="4000" dirty="0" smtClean="0"/>
              <a:t>one (if used by author)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4000" b="1" dirty="0" smtClean="0">
                <a:solidFill>
                  <a:srgbClr val="FF0000"/>
                </a:solidFill>
              </a:rPr>
              <a:t>S</a:t>
            </a:r>
            <a:r>
              <a:rPr lang="en-GB" altLang="en-US" sz="4000" dirty="0" smtClean="0"/>
              <a:t>entence structure (if used by author)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u="sng" smtClean="0"/>
              <a:t>Important!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80400" cy="511333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3600" b="1" dirty="0" smtClean="0"/>
              <a:t>1. Marks are awarded in the same way.</a:t>
            </a:r>
          </a:p>
          <a:p>
            <a:pPr eaLnBrk="1" hangingPunct="1"/>
            <a:endParaRPr lang="en-GB" altLang="en-US" sz="36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3600" dirty="0" smtClean="0"/>
              <a:t>For example, you will receive 2 marks for correctly using </a:t>
            </a:r>
            <a:r>
              <a:rPr lang="en-GB" altLang="en-US" sz="3600" b="1" dirty="0" smtClean="0">
                <a:solidFill>
                  <a:schemeClr val="accent1"/>
                </a:solidFill>
              </a:rPr>
              <a:t>just as so too </a:t>
            </a:r>
            <a:r>
              <a:rPr lang="en-GB" altLang="en-US" sz="3600" dirty="0" smtClean="0"/>
              <a:t>for imagery. </a:t>
            </a:r>
            <a:endParaRPr lang="en-GB" altLang="en-US" sz="36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3600" dirty="0" smtClean="0"/>
          </a:p>
          <a:p>
            <a:pPr eaLnBrk="1" hangingPunct="1"/>
            <a:endParaRPr lang="en-GB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8424936" cy="597666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GB" altLang="en-US" sz="36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3600" b="1" dirty="0" smtClean="0"/>
              <a:t>2. You should use the methods you have been learning about in class.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36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3600" dirty="0" smtClean="0"/>
              <a:t>For example, you should use </a:t>
            </a:r>
            <a:r>
              <a:rPr lang="en-GB" altLang="en-US" sz="3600" b="1" dirty="0" smtClean="0">
                <a:solidFill>
                  <a:schemeClr val="accent1"/>
                </a:solidFill>
              </a:rPr>
              <a:t>just as...so too... </a:t>
            </a:r>
            <a:r>
              <a:rPr lang="en-GB" altLang="en-US" sz="3600" dirty="0"/>
              <a:t>i</a:t>
            </a:r>
            <a:r>
              <a:rPr lang="en-GB" altLang="en-US" sz="3600" dirty="0" smtClean="0"/>
              <a:t>f you are writing about </a:t>
            </a:r>
            <a:r>
              <a:rPr lang="en-GB" altLang="en-US" sz="3600" dirty="0" smtClean="0">
                <a:solidFill>
                  <a:srgbClr val="FF0000"/>
                </a:solidFill>
              </a:rPr>
              <a:t>imagery</a:t>
            </a:r>
            <a:r>
              <a:rPr lang="en-GB" altLang="en-US" sz="3600" dirty="0" smtClean="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36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3600" dirty="0" smtClean="0"/>
              <a:t>For example, you should use </a:t>
            </a:r>
            <a:r>
              <a:rPr lang="en-GB" altLang="en-US" sz="3600" b="1" dirty="0" smtClean="0">
                <a:solidFill>
                  <a:srgbClr val="0070C0"/>
                </a:solidFill>
              </a:rPr>
              <a:t>quote-connotations-comment</a:t>
            </a:r>
            <a:r>
              <a:rPr lang="en-GB" altLang="en-US" sz="3600" dirty="0" smtClean="0"/>
              <a:t> if you are writing about </a:t>
            </a:r>
            <a:r>
              <a:rPr lang="en-GB" altLang="en-US" sz="3600" dirty="0" smtClean="0">
                <a:solidFill>
                  <a:srgbClr val="FF0000"/>
                </a:solidFill>
              </a:rPr>
              <a:t>word choice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206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  What do the SQA mean when they ask about “language”?</vt:lpstr>
      <vt:lpstr>PowerPoint Presentation</vt:lpstr>
      <vt:lpstr>For example</vt:lpstr>
      <vt:lpstr>What do you have to do if the question has the word “language” in it?</vt:lpstr>
      <vt:lpstr>PowerPoint Presentation</vt:lpstr>
      <vt:lpstr>Important!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the SQA mean when they ask about “language”?</dc:title>
  <dc:creator>Derek Allison</dc:creator>
  <cp:lastModifiedBy>Mr ALLISON</cp:lastModifiedBy>
  <cp:revision>15</cp:revision>
  <cp:lastPrinted>2018-12-17T11:10:24Z</cp:lastPrinted>
  <dcterms:created xsi:type="dcterms:W3CDTF">2014-10-21T19:34:20Z</dcterms:created>
  <dcterms:modified xsi:type="dcterms:W3CDTF">2019-12-10T15:26:04Z</dcterms:modified>
</cp:coreProperties>
</file>