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57" r:id="rId3"/>
    <p:sldId id="278" r:id="rId4"/>
    <p:sldId id="279" r:id="rId5"/>
    <p:sldId id="281" r:id="rId6"/>
    <p:sldId id="263" r:id="rId7"/>
    <p:sldId id="266" r:id="rId8"/>
    <p:sldId id="280" r:id="rId9"/>
    <p:sldId id="268" r:id="rId10"/>
    <p:sldId id="264" r:id="rId11"/>
    <p:sldId id="267" r:id="rId12"/>
    <p:sldId id="265" r:id="rId13"/>
    <p:sldId id="269" r:id="rId14"/>
    <p:sldId id="270" r:id="rId15"/>
    <p:sldId id="271" r:id="rId16"/>
    <p:sldId id="273" r:id="rId17"/>
    <p:sldId id="277" r:id="rId18"/>
    <p:sldId id="272" r:id="rId19"/>
    <p:sldId id="286" r:id="rId20"/>
    <p:sldId id="276" r:id="rId21"/>
    <p:sldId id="282" r:id="rId22"/>
    <p:sldId id="285" r:id="rId23"/>
    <p:sldId id="283" r:id="rId24"/>
    <p:sldId id="284" r:id="rId25"/>
    <p:sldId id="287" r:id="rId2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914400" rtl="0" eaLnBrk="1" latinLnBrk="0" hangingPunct="1">
      <a:defRPr kern="1200">
        <a:solidFill>
          <a:schemeClr val="tx1"/>
        </a:solidFill>
        <a:latin typeface="Arial" charset="0"/>
        <a:ea typeface="Arial" charset="0"/>
        <a:cs typeface="Arial" charset="0"/>
      </a:defRPr>
    </a:lvl6pPr>
    <a:lvl7pPr marL="2743200" algn="l" defTabSz="914400" rtl="0" eaLnBrk="1" latinLnBrk="0" hangingPunct="1">
      <a:defRPr kern="1200">
        <a:solidFill>
          <a:schemeClr val="tx1"/>
        </a:solidFill>
        <a:latin typeface="Arial" charset="0"/>
        <a:ea typeface="Arial" charset="0"/>
        <a:cs typeface="Arial" charset="0"/>
      </a:defRPr>
    </a:lvl7pPr>
    <a:lvl8pPr marL="3200400" algn="l" defTabSz="914400" rtl="0" eaLnBrk="1" latinLnBrk="0" hangingPunct="1">
      <a:defRPr kern="1200">
        <a:solidFill>
          <a:schemeClr val="tx1"/>
        </a:solidFill>
        <a:latin typeface="Arial" charset="0"/>
        <a:ea typeface="Arial" charset="0"/>
        <a:cs typeface="Arial" charset="0"/>
      </a:defRPr>
    </a:lvl8pPr>
    <a:lvl9pPr marL="3657600" algn="l" defTabSz="9144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82" autoAdjust="0"/>
    <p:restoredTop sz="94660"/>
  </p:normalViewPr>
  <p:slideViewPr>
    <p:cSldViewPr>
      <p:cViewPr varScale="1">
        <p:scale>
          <a:sx n="108" d="100"/>
          <a:sy n="108" d="100"/>
        </p:scale>
        <p:origin x="25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GB"/>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190CDAE-50DC-49FE-B9F2-6EC311F6C198}" type="datetimeFigureOut">
              <a:rPr lang="en-GB" smtClean="0"/>
              <a:t>10/03/2020</a:t>
            </a:fld>
            <a:endParaRPr lang="en-GB"/>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GB"/>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1D6AADD-ED13-49F4-8485-ABC3CCDBB512}" type="slidenum">
              <a:rPr lang="en-GB" smtClean="0"/>
              <a:t>‹#›</a:t>
            </a:fld>
            <a:endParaRPr lang="en-GB"/>
          </a:p>
        </p:txBody>
      </p:sp>
    </p:spTree>
    <p:extLst>
      <p:ext uri="{BB962C8B-B14F-4D97-AF65-F5344CB8AC3E}">
        <p14:creationId xmlns:p14="http://schemas.microsoft.com/office/powerpoint/2010/main" val="1239158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CF7EB4C-8867-9F44-9775-0074970EBEE3}" type="datetimeFigureOut">
              <a:rPr lang="en-GB"/>
              <a:pPr>
                <a:defRPr/>
              </a:pPr>
              <a:t>10/03/2020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478D7161-6C14-1D4D-BCF0-030924CC9C88}" type="slidenum">
              <a:rPr lang="en-GB" altLang="x-none"/>
              <a:pPr/>
              <a:t>‹#›</a:t>
            </a:fld>
            <a:endParaRPr lang="en-GB" altLang="x-none"/>
          </a:p>
        </p:txBody>
      </p:sp>
    </p:spTree>
    <p:extLst>
      <p:ext uri="{BB962C8B-B14F-4D97-AF65-F5344CB8AC3E}">
        <p14:creationId xmlns:p14="http://schemas.microsoft.com/office/powerpoint/2010/main" val="354435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E12596E-6E42-CE48-B75B-27D3D944F1CD}" type="datetimeFigureOut">
              <a:rPr lang="en-GB"/>
              <a:pPr>
                <a:defRPr/>
              </a:pPr>
              <a:t>10/03/2020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9156FA7-98B4-CE43-BFEA-65AF700D69B5}" type="slidenum">
              <a:rPr lang="en-GB" altLang="x-none"/>
              <a:pPr/>
              <a:t>‹#›</a:t>
            </a:fld>
            <a:endParaRPr lang="en-GB" altLang="x-none"/>
          </a:p>
        </p:txBody>
      </p:sp>
    </p:spTree>
    <p:extLst>
      <p:ext uri="{BB962C8B-B14F-4D97-AF65-F5344CB8AC3E}">
        <p14:creationId xmlns:p14="http://schemas.microsoft.com/office/powerpoint/2010/main" val="1712967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C0B92A5-CAAD-1143-8EB0-A1FDE9F2A382}" type="datetimeFigureOut">
              <a:rPr lang="en-GB"/>
              <a:pPr>
                <a:defRPr/>
              </a:pPr>
              <a:t>10/03/2020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45C45A37-7AC8-DC40-A0CB-BA168B5E1406}" type="slidenum">
              <a:rPr lang="en-GB" altLang="x-none"/>
              <a:pPr/>
              <a:t>‹#›</a:t>
            </a:fld>
            <a:endParaRPr lang="en-GB" altLang="x-none"/>
          </a:p>
        </p:txBody>
      </p:sp>
    </p:spTree>
    <p:extLst>
      <p:ext uri="{BB962C8B-B14F-4D97-AF65-F5344CB8AC3E}">
        <p14:creationId xmlns:p14="http://schemas.microsoft.com/office/powerpoint/2010/main" val="1117861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Date Placeholder 3"/>
          <p:cNvSpPr>
            <a:spLocks noGrp="1"/>
          </p:cNvSpPr>
          <p:nvPr>
            <p:ph type="dt" sz="half" idx="10"/>
          </p:nvPr>
        </p:nvSpPr>
        <p:spPr/>
        <p:txBody>
          <a:bodyPr/>
          <a:lstStyle>
            <a:lvl1pPr>
              <a:defRPr/>
            </a:lvl1pPr>
          </a:lstStyle>
          <a:p>
            <a:pPr>
              <a:defRPr/>
            </a:pPr>
            <a:fld id="{5FD76F27-CB04-5E4D-8182-B50CEE82FB2E}" type="datetimeFigureOut">
              <a:rPr lang="en-GB"/>
              <a:pPr>
                <a:defRPr/>
              </a:pPr>
              <a:t>10/03/2020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5F90995-CFBC-834D-8469-F789F7A32733}" type="slidenum">
              <a:rPr lang="en-GB" altLang="en-US"/>
              <a:pPr>
                <a:defRPr/>
              </a:pPr>
              <a:t>‹#›</a:t>
            </a:fld>
            <a:endParaRPr lang="en-GB" altLang="en-US"/>
          </a:p>
        </p:txBody>
      </p:sp>
    </p:spTree>
    <p:extLst>
      <p:ext uri="{BB962C8B-B14F-4D97-AF65-F5344CB8AC3E}">
        <p14:creationId xmlns:p14="http://schemas.microsoft.com/office/powerpoint/2010/main" val="484996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7A7F5F0-E598-3A41-BC83-00ED2F9A4078}" type="datetimeFigureOut">
              <a:rPr lang="en-GB"/>
              <a:pPr>
                <a:defRPr/>
              </a:pPr>
              <a:t>10/03/2020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345BB7C2-EAB4-964E-A8DC-2294B91966B5}" type="slidenum">
              <a:rPr lang="en-GB" altLang="x-none"/>
              <a:pPr/>
              <a:t>‹#›</a:t>
            </a:fld>
            <a:endParaRPr lang="en-GB" altLang="x-none"/>
          </a:p>
        </p:txBody>
      </p:sp>
    </p:spTree>
    <p:extLst>
      <p:ext uri="{BB962C8B-B14F-4D97-AF65-F5344CB8AC3E}">
        <p14:creationId xmlns:p14="http://schemas.microsoft.com/office/powerpoint/2010/main" val="220685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637B63C-9BA9-CA41-8634-39875BC4A696}" type="datetimeFigureOut">
              <a:rPr lang="en-GB"/>
              <a:pPr>
                <a:defRPr/>
              </a:pPr>
              <a:t>10/03/2020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F311275-19AB-A946-9F74-4765307DE82C}" type="slidenum">
              <a:rPr lang="en-GB" altLang="x-none"/>
              <a:pPr/>
              <a:t>‹#›</a:t>
            </a:fld>
            <a:endParaRPr lang="en-GB" altLang="x-none"/>
          </a:p>
        </p:txBody>
      </p:sp>
    </p:spTree>
    <p:extLst>
      <p:ext uri="{BB962C8B-B14F-4D97-AF65-F5344CB8AC3E}">
        <p14:creationId xmlns:p14="http://schemas.microsoft.com/office/powerpoint/2010/main" val="1249762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D9E7C045-F3E4-904A-AC33-AF3E4E72F576}" type="datetimeFigureOut">
              <a:rPr lang="en-GB"/>
              <a:pPr>
                <a:defRPr/>
              </a:pPr>
              <a:t>10/03/2020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5E06A822-EF93-BD4F-B883-4DEE0A3643C4}" type="slidenum">
              <a:rPr lang="en-GB" altLang="x-none"/>
              <a:pPr/>
              <a:t>‹#›</a:t>
            </a:fld>
            <a:endParaRPr lang="en-GB" altLang="x-none"/>
          </a:p>
        </p:txBody>
      </p:sp>
    </p:spTree>
    <p:extLst>
      <p:ext uri="{BB962C8B-B14F-4D97-AF65-F5344CB8AC3E}">
        <p14:creationId xmlns:p14="http://schemas.microsoft.com/office/powerpoint/2010/main" val="2046361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082C32FD-DDA7-6B47-9BC5-F4AE37C8540E}" type="datetimeFigureOut">
              <a:rPr lang="en-GB"/>
              <a:pPr>
                <a:defRPr/>
              </a:pPr>
              <a:t>10/03/2020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7EE7CA3C-8233-084E-8049-AA58561140D9}" type="slidenum">
              <a:rPr lang="en-GB" altLang="x-none"/>
              <a:pPr/>
              <a:t>‹#›</a:t>
            </a:fld>
            <a:endParaRPr lang="en-GB" altLang="x-none"/>
          </a:p>
        </p:txBody>
      </p:sp>
    </p:spTree>
    <p:extLst>
      <p:ext uri="{BB962C8B-B14F-4D97-AF65-F5344CB8AC3E}">
        <p14:creationId xmlns:p14="http://schemas.microsoft.com/office/powerpoint/2010/main" val="780432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9BB608C-87E8-5D4C-975E-C79963AAAC73}" type="datetimeFigureOut">
              <a:rPr lang="en-GB"/>
              <a:pPr>
                <a:defRPr/>
              </a:pPr>
              <a:t>10/03/2020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2FE929E9-837B-3548-A4F0-373E5908AFF9}" type="slidenum">
              <a:rPr lang="en-GB" altLang="x-none"/>
              <a:pPr/>
              <a:t>‹#›</a:t>
            </a:fld>
            <a:endParaRPr lang="en-GB" altLang="x-none"/>
          </a:p>
        </p:txBody>
      </p:sp>
    </p:spTree>
    <p:extLst>
      <p:ext uri="{BB962C8B-B14F-4D97-AF65-F5344CB8AC3E}">
        <p14:creationId xmlns:p14="http://schemas.microsoft.com/office/powerpoint/2010/main" val="947356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37AD3CC-A62D-A24A-A289-55E79134F4A2}" type="datetimeFigureOut">
              <a:rPr lang="en-GB"/>
              <a:pPr>
                <a:defRPr/>
              </a:pPr>
              <a:t>10/03/2020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17DC7C65-F911-1F4E-AB56-C63883E041FB}" type="slidenum">
              <a:rPr lang="en-GB" altLang="x-none"/>
              <a:pPr/>
              <a:t>‹#›</a:t>
            </a:fld>
            <a:endParaRPr lang="en-GB" altLang="x-none"/>
          </a:p>
        </p:txBody>
      </p:sp>
    </p:spTree>
    <p:extLst>
      <p:ext uri="{BB962C8B-B14F-4D97-AF65-F5344CB8AC3E}">
        <p14:creationId xmlns:p14="http://schemas.microsoft.com/office/powerpoint/2010/main" val="67035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85C6DAC-EEEF-7F49-A0A3-B8E254BEE4FD}" type="datetimeFigureOut">
              <a:rPr lang="en-GB"/>
              <a:pPr>
                <a:defRPr/>
              </a:pPr>
              <a:t>10/03/2020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B1A2D962-D0C0-2F47-8F80-D7F72DFEDBEC}" type="slidenum">
              <a:rPr lang="en-GB" altLang="x-none"/>
              <a:pPr/>
              <a:t>‹#›</a:t>
            </a:fld>
            <a:endParaRPr lang="en-GB" altLang="x-none"/>
          </a:p>
        </p:txBody>
      </p:sp>
    </p:spTree>
    <p:extLst>
      <p:ext uri="{BB962C8B-B14F-4D97-AF65-F5344CB8AC3E}">
        <p14:creationId xmlns:p14="http://schemas.microsoft.com/office/powerpoint/2010/main" val="939428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76CE63B-8DE7-F84A-B72F-96B4C515A59D}" type="datetimeFigureOut">
              <a:rPr lang="en-GB"/>
              <a:pPr>
                <a:defRPr/>
              </a:pPr>
              <a:t>10/03/2020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6F893FA5-7CEE-2F41-864A-BE0A1C66F0ED}" type="slidenum">
              <a:rPr lang="en-GB" altLang="x-none"/>
              <a:pPr/>
              <a:t>‹#›</a:t>
            </a:fld>
            <a:endParaRPr lang="en-GB" altLang="x-none"/>
          </a:p>
        </p:txBody>
      </p:sp>
    </p:spTree>
    <p:extLst>
      <p:ext uri="{BB962C8B-B14F-4D97-AF65-F5344CB8AC3E}">
        <p14:creationId xmlns:p14="http://schemas.microsoft.com/office/powerpoint/2010/main" val="67469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a:t>Click to edit Master title style</a:t>
            </a:r>
            <a:endParaRPr lang="en-GB" altLang="x-none"/>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a:t>Click to edit Master text styles</a:t>
            </a:r>
          </a:p>
          <a:p>
            <a:pPr lvl="1"/>
            <a:r>
              <a:rPr lang="en-US" altLang="x-none"/>
              <a:t>Second level</a:t>
            </a:r>
          </a:p>
          <a:p>
            <a:pPr lvl="2"/>
            <a:r>
              <a:rPr lang="en-US" altLang="x-none"/>
              <a:t>Third level</a:t>
            </a:r>
          </a:p>
          <a:p>
            <a:pPr lvl="3"/>
            <a:r>
              <a:rPr lang="en-US" altLang="x-none"/>
              <a:t>Fourth level</a:t>
            </a:r>
          </a:p>
          <a:p>
            <a:pPr lvl="4"/>
            <a:r>
              <a:rPr lang="en-US" altLang="x-none"/>
              <a:t>Fifth level</a:t>
            </a:r>
            <a:endParaRPr lang="en-GB" altLang="x-non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2BA3C3BE-EFCA-9F44-8E33-8A3E1DAC9C54}" type="datetimeFigureOut">
              <a:rPr lang="en-GB"/>
              <a:pPr>
                <a:defRPr/>
              </a:pPr>
              <a:t>10/03/2020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F2441E5E-4DF5-7A42-8A96-2DCB4B46390E}"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4213" y="3284538"/>
            <a:ext cx="7772400" cy="1470025"/>
          </a:xfrm>
        </p:spPr>
        <p:txBody>
          <a:bodyPr/>
          <a:lstStyle/>
          <a:p>
            <a:pPr eaLnBrk="1" hangingPunct="1"/>
            <a:r>
              <a:rPr lang="en-GB" altLang="x-none" b="1" dirty="0" smtClean="0"/>
              <a:t>“Effective opening” question</a:t>
            </a:r>
            <a:endParaRPr lang="en-GB" altLang="x-none" b="1" dirty="0"/>
          </a:p>
        </p:txBody>
      </p:sp>
      <p:sp>
        <p:nvSpPr>
          <p:cNvPr id="3" name="Subtitle 2"/>
          <p:cNvSpPr>
            <a:spLocks noGrp="1"/>
          </p:cNvSpPr>
          <p:nvPr>
            <p:ph type="subTitle" idx="1"/>
          </p:nvPr>
        </p:nvSpPr>
        <p:spPr>
          <a:xfrm>
            <a:off x="1258888" y="333374"/>
            <a:ext cx="6337448" cy="2519561"/>
          </a:xfrm>
        </p:spPr>
        <p:txBody>
          <a:bodyPr rtlCol="0">
            <a:normAutofit fontScale="92500" lnSpcReduction="20000"/>
          </a:bodyPr>
          <a:lstStyle/>
          <a:p>
            <a:pPr eaLnBrk="1" fontAlgn="auto" hangingPunct="1">
              <a:spcAft>
                <a:spcPts val="0"/>
              </a:spcAft>
              <a:buFont typeface="Arial" pitchFamily="34" charset="0"/>
              <a:buNone/>
              <a:defRPr/>
            </a:pPr>
            <a:endParaRPr lang="en-GB" dirty="0" smtClean="0"/>
          </a:p>
          <a:p>
            <a:pPr eaLnBrk="1" fontAlgn="auto" hangingPunct="1">
              <a:spcAft>
                <a:spcPts val="0"/>
              </a:spcAft>
              <a:buFont typeface="Arial" pitchFamily="34" charset="0"/>
              <a:buNone/>
              <a:defRPr/>
            </a:pPr>
            <a:r>
              <a:rPr lang="en-GB" sz="7100" dirty="0" smtClean="0"/>
              <a:t>National 5 </a:t>
            </a:r>
          </a:p>
          <a:p>
            <a:pPr eaLnBrk="1" fontAlgn="auto" hangingPunct="1">
              <a:spcAft>
                <a:spcPts val="0"/>
              </a:spcAft>
              <a:buFont typeface="Arial" pitchFamily="34" charset="0"/>
              <a:buNone/>
              <a:defRPr/>
            </a:pPr>
            <a:r>
              <a:rPr lang="en-GB" sz="7100" dirty="0" smtClean="0"/>
              <a:t>RUAE workshop</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107504" y="188640"/>
            <a:ext cx="8928992" cy="6480720"/>
          </a:xfrm>
        </p:spPr>
        <p:txBody>
          <a:bodyPr/>
          <a:lstStyle/>
          <a:p>
            <a:pPr eaLnBrk="1" hangingPunct="1">
              <a:buFont typeface="Arial" charset="0"/>
              <a:buNone/>
            </a:pPr>
            <a:r>
              <a:rPr lang="en-GB" altLang="x-none" sz="2700" b="1" i="1" dirty="0">
                <a:solidFill>
                  <a:srgbClr val="FF0000"/>
                </a:solidFill>
              </a:rPr>
              <a:t>In this extract from the opening chapter of his book, Ralph </a:t>
            </a:r>
            <a:r>
              <a:rPr lang="en-GB" altLang="x-none" sz="2700" b="1" i="1" dirty="0" err="1">
                <a:solidFill>
                  <a:srgbClr val="FF0000"/>
                </a:solidFill>
              </a:rPr>
              <a:t>Storer</a:t>
            </a:r>
            <a:r>
              <a:rPr lang="en-GB" altLang="x-none" sz="2700" b="1" i="1" dirty="0">
                <a:solidFill>
                  <a:srgbClr val="FF0000"/>
                </a:solidFill>
              </a:rPr>
              <a:t> reflects upon his need to climb mountains.</a:t>
            </a:r>
            <a:endParaRPr lang="en-GB" altLang="x-none" sz="2700" b="1" dirty="0">
              <a:solidFill>
                <a:srgbClr val="FF0000"/>
              </a:solidFill>
            </a:endParaRPr>
          </a:p>
          <a:p>
            <a:pPr eaLnBrk="1" hangingPunct="1">
              <a:buFont typeface="Arial" charset="0"/>
              <a:buNone/>
            </a:pPr>
            <a:r>
              <a:rPr lang="en-GB" altLang="x-none" sz="2800" dirty="0"/>
              <a:t>It occurs to all of us at one time or another. Perhaps we are gasping for air on some interminable mountain slope that seems to get steeper at every step without bringing us any closer to the elusive summit. Perhaps we are trembling on some disintegrating rock ledge from where all routes onward seem to involve moves at which Spiderman would baulk. Perhaps we are huddled behind a scrap </a:t>
            </a:r>
            <a:r>
              <a:rPr lang="en-GB" altLang="x-none" sz="2800" dirty="0" smtClean="0"/>
              <a:t>of </a:t>
            </a:r>
            <a:r>
              <a:rPr lang="en-GB" altLang="x-none" sz="2800" dirty="0"/>
              <a:t>cairn on some windswept ridge while the blizzard howls around us. Perhaps we area standing knee-deep in a morass of sodden peat that we are confident will hold our weight. It is in situations like this that it hits us: why am I doing this?</a:t>
            </a:r>
          </a:p>
          <a:p>
            <a:pPr eaLnBrk="1" hangingPunct="1">
              <a:buFont typeface="Arial" charset="0"/>
              <a:buNone/>
            </a:pPr>
            <a:endParaRPr lang="en-GB" altLang="x-non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body" idx="1"/>
          </p:nvPr>
        </p:nvSpPr>
        <p:spPr>
          <a:xfrm>
            <a:off x="395288" y="476250"/>
            <a:ext cx="8291512" cy="6121400"/>
          </a:xfrm>
        </p:spPr>
        <p:txBody>
          <a:bodyPr/>
          <a:lstStyle/>
          <a:p>
            <a:pPr>
              <a:lnSpc>
                <a:spcPct val="80000"/>
              </a:lnSpc>
              <a:buFont typeface="Arial" charset="0"/>
              <a:buNone/>
            </a:pPr>
            <a:r>
              <a:rPr lang="en-GB" altLang="x-none" sz="3000" dirty="0"/>
              <a:t>The author has used a </a:t>
            </a:r>
            <a:r>
              <a:rPr lang="en-GB" altLang="x-none" sz="3000" dirty="0" smtClean="0"/>
              <a:t>question</a:t>
            </a:r>
            <a:r>
              <a:rPr lang="en-GB" altLang="x-none" sz="3000" dirty="0"/>
              <a:t>.</a:t>
            </a:r>
          </a:p>
          <a:p>
            <a:pPr>
              <a:lnSpc>
                <a:spcPct val="80000"/>
              </a:lnSpc>
              <a:buFont typeface="Arial" charset="0"/>
              <a:buNone/>
            </a:pPr>
            <a:r>
              <a:rPr lang="en-GB" altLang="x-none" sz="3000" dirty="0"/>
              <a:t>“why am I doing </a:t>
            </a:r>
            <a:r>
              <a:rPr lang="en-GB" altLang="x-none" sz="3000" dirty="0" smtClean="0"/>
              <a:t>this?”</a:t>
            </a:r>
            <a:endParaRPr lang="en-GB" altLang="x-none" sz="3000" dirty="0"/>
          </a:p>
          <a:p>
            <a:pPr>
              <a:lnSpc>
                <a:spcPct val="80000"/>
              </a:lnSpc>
              <a:buFont typeface="Arial" charset="0"/>
              <a:buNone/>
            </a:pPr>
            <a:r>
              <a:rPr lang="en-GB" altLang="x-none" sz="3000" dirty="0"/>
              <a:t>This involves the reader in what is being written and intrigues us. It encourages the reader to think about why people would put themselves through so much to climb a mountain when it is so difficult (2 marks)</a:t>
            </a:r>
          </a:p>
          <a:p>
            <a:pPr>
              <a:lnSpc>
                <a:spcPct val="80000"/>
              </a:lnSpc>
              <a:buFont typeface="Arial" charset="0"/>
              <a:buNone/>
            </a:pPr>
            <a:endParaRPr lang="en-GB" altLang="x-none" sz="3000" dirty="0"/>
          </a:p>
          <a:p>
            <a:pPr>
              <a:lnSpc>
                <a:spcPct val="80000"/>
              </a:lnSpc>
              <a:buFont typeface="Arial" charset="0"/>
              <a:buNone/>
            </a:pPr>
            <a:endParaRPr lang="en-GB" altLang="x-none" sz="2800" dirty="0"/>
          </a:p>
          <a:p>
            <a:pPr>
              <a:lnSpc>
                <a:spcPct val="80000"/>
              </a:lnSpc>
              <a:buFont typeface="Arial" charset="0"/>
              <a:buNone/>
            </a:pPr>
            <a:r>
              <a:rPr lang="en-GB" altLang="x-none" sz="3000" dirty="0"/>
              <a:t>The author has used </a:t>
            </a:r>
            <a:r>
              <a:rPr lang="en-GB" altLang="x-none" sz="3000" dirty="0" smtClean="0"/>
              <a:t>an anecdote of </a:t>
            </a:r>
            <a:r>
              <a:rPr lang="en-GB" altLang="x-none" sz="3000" dirty="0"/>
              <a:t>what it is like to experience climbing mountains. </a:t>
            </a:r>
          </a:p>
          <a:p>
            <a:pPr>
              <a:lnSpc>
                <a:spcPct val="80000"/>
              </a:lnSpc>
              <a:buFont typeface="Arial" charset="0"/>
              <a:buNone/>
            </a:pPr>
            <a:r>
              <a:rPr lang="en-GB" altLang="x-none" sz="3000" dirty="0"/>
              <a:t>This gets the reader interested in the article straight away and allows him to introduce the main topic of the chapter- how climbing mountains can be difficult yet many people still do it (2 marks)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179388" y="404813"/>
            <a:ext cx="8964612" cy="6264275"/>
          </a:xfrm>
        </p:spPr>
        <p:txBody>
          <a:bodyPr/>
          <a:lstStyle/>
          <a:p>
            <a:pPr eaLnBrk="1" hangingPunct="1">
              <a:buFont typeface="Arial" charset="0"/>
              <a:buNone/>
            </a:pPr>
            <a:r>
              <a:rPr lang="en-GB" altLang="x-none" sz="2800" b="1" i="1" dirty="0">
                <a:solidFill>
                  <a:srgbClr val="FF0000"/>
                </a:solidFill>
              </a:rPr>
              <a:t>In this passage the writer reflects on his fascination with birds and flight.</a:t>
            </a:r>
            <a:endParaRPr lang="en-GB" altLang="x-none" sz="2800" b="1" dirty="0">
              <a:solidFill>
                <a:srgbClr val="FF0000"/>
              </a:solidFill>
            </a:endParaRPr>
          </a:p>
          <a:p>
            <a:pPr eaLnBrk="1" hangingPunct="1">
              <a:buFont typeface="Arial" charset="0"/>
              <a:buNone/>
            </a:pPr>
            <a:r>
              <a:rPr lang="en-GB" altLang="x-none" sz="2600" dirty="0"/>
              <a:t> I was going through </a:t>
            </a:r>
            <a:r>
              <a:rPr lang="en-GB" altLang="x-none" sz="2600" dirty="0" err="1"/>
              <a:t>Monken</a:t>
            </a:r>
            <a:r>
              <a:rPr lang="en-GB" altLang="x-none" sz="2600" dirty="0"/>
              <a:t> Hadley churchyard and there were lots (note scientific precision) of house martins whizzing round the church tower. House martins are dapper little chaps, navy blue with white, and they are one of the sights of the summer: doing things like whizzing round church steeples and catching flies in their beaks. Later in the season the young ones take up whizzing themselves, trying to get the hang of this flying business. So I paused on my journey to spend a few moments gazing at the whirligig of martins. It was nothing special, nothing exceptional, and it was very good indeed. Note this: one of the greatest pleasures of birdwatching is the quiet enjoyment of the absolutely ordinary. </a:t>
            </a:r>
          </a:p>
          <a:p>
            <a:pPr eaLnBrk="1" hangingPunct="1">
              <a:buFont typeface="Arial" charset="0"/>
              <a:buNone/>
            </a:pPr>
            <a:endParaRPr lang="en-GB" altLang="x-non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endParaRPr lang="en-GB" altLang="x-none"/>
          </a:p>
        </p:txBody>
      </p:sp>
      <p:sp>
        <p:nvSpPr>
          <p:cNvPr id="25603" name="Rectangle 3"/>
          <p:cNvSpPr>
            <a:spLocks noGrp="1"/>
          </p:cNvSpPr>
          <p:nvPr>
            <p:ph type="body" idx="1"/>
          </p:nvPr>
        </p:nvSpPr>
        <p:spPr/>
        <p:txBody>
          <a:bodyPr/>
          <a:lstStyle/>
          <a:p>
            <a:pPr>
              <a:buFont typeface="Arial" charset="0"/>
              <a:buNone/>
            </a:pPr>
            <a:r>
              <a:rPr lang="en-GB" altLang="x-none" dirty="0"/>
              <a:t>“whizzing”</a:t>
            </a:r>
          </a:p>
          <a:p>
            <a:pPr>
              <a:buFont typeface="Arial" charset="0"/>
              <a:buNone/>
            </a:pPr>
            <a:r>
              <a:rPr lang="en-GB" altLang="x-none" dirty="0"/>
              <a:t>The author has used an interesting example of onomatopoeia to describe the sound the House Martin makes as it speeds through the sky. This is effective as it immediately grabs the reader’s attention and interests </a:t>
            </a:r>
            <a:r>
              <a:rPr lang="en-GB" altLang="x-none" dirty="0" smtClean="0"/>
              <a:t>us </a:t>
            </a:r>
            <a:r>
              <a:rPr lang="en-GB" altLang="x-none" dirty="0"/>
              <a:t>from the </a:t>
            </a:r>
            <a:r>
              <a:rPr lang="en-GB" altLang="x-none" dirty="0" smtClean="0"/>
              <a:t>start as we want to discover more about these animals.  </a:t>
            </a:r>
            <a:endParaRPr lang="en-GB" altLang="x-non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lstStyle/>
          <a:p>
            <a:endParaRPr lang="en-GB" altLang="x-none"/>
          </a:p>
        </p:txBody>
      </p:sp>
      <p:sp>
        <p:nvSpPr>
          <p:cNvPr id="26627" name="Rectangle 3"/>
          <p:cNvSpPr>
            <a:spLocks noGrp="1"/>
          </p:cNvSpPr>
          <p:nvPr>
            <p:ph type="body" idx="1"/>
          </p:nvPr>
        </p:nvSpPr>
        <p:spPr/>
        <p:txBody>
          <a:bodyPr/>
          <a:lstStyle/>
          <a:p>
            <a:pPr>
              <a:buFont typeface="Arial" charset="0"/>
              <a:buNone/>
            </a:pPr>
            <a:r>
              <a:rPr lang="en-GB" altLang="x-none" dirty="0"/>
              <a:t>The author has used an anecdote </a:t>
            </a:r>
            <a:endParaRPr lang="en-GB" altLang="x-none" dirty="0" smtClean="0"/>
          </a:p>
          <a:p>
            <a:pPr>
              <a:buFont typeface="Arial" charset="0"/>
              <a:buNone/>
            </a:pPr>
            <a:r>
              <a:rPr lang="en-GB" altLang="x-none" dirty="0" smtClean="0"/>
              <a:t>“</a:t>
            </a:r>
            <a:r>
              <a:rPr lang="en-GB" altLang="x-none" dirty="0"/>
              <a:t>I was…church tower” </a:t>
            </a:r>
            <a:endParaRPr lang="en-GB" altLang="x-none" dirty="0" smtClean="0"/>
          </a:p>
          <a:p>
            <a:pPr>
              <a:buFont typeface="Arial" charset="0"/>
              <a:buNone/>
            </a:pPr>
            <a:r>
              <a:rPr lang="en-GB" altLang="x-none" dirty="0" smtClean="0"/>
              <a:t>This is </a:t>
            </a:r>
            <a:r>
              <a:rPr lang="en-GB" altLang="x-none" dirty="0" smtClean="0"/>
              <a:t>to </a:t>
            </a:r>
            <a:r>
              <a:rPr lang="en-GB" altLang="x-none" dirty="0"/>
              <a:t>describe his experience of seeing House Martins in flight and in the wild. This is effective as it allows the author to interest the reader from the very start and allows him to illustrate why he is fascinated by these birds.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a:xfrm>
            <a:off x="468313" y="3068638"/>
            <a:ext cx="8229600" cy="1143000"/>
          </a:xfrm>
        </p:spPr>
        <p:txBody>
          <a:bodyPr/>
          <a:lstStyle/>
          <a:p>
            <a:r>
              <a:rPr lang="en-GB" altLang="x-none" sz="4000"/>
              <a:t>Explain how the opening paragraph is an effective introduction to the passage (2)</a:t>
            </a:r>
          </a:p>
        </p:txBody>
      </p:sp>
      <p:sp>
        <p:nvSpPr>
          <p:cNvPr id="27651" name="Rectangle 3"/>
          <p:cNvSpPr>
            <a:spLocks noGrp="1"/>
          </p:cNvSpPr>
          <p:nvPr>
            <p:ph type="body" idx="1"/>
          </p:nvPr>
        </p:nvSpPr>
        <p:spPr/>
        <p:txBody>
          <a:bodyPr/>
          <a:lstStyle/>
          <a:p>
            <a:pPr>
              <a:buFont typeface="Arial" charset="0"/>
              <a:buNone/>
            </a:pPr>
            <a:endParaRPr lang="en-GB" altLang="x-none"/>
          </a:p>
          <a:p>
            <a:pPr>
              <a:buFont typeface="Arial" charset="0"/>
              <a:buNone/>
            </a:pPr>
            <a:endParaRPr lang="en-GB" altLang="x-non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endParaRPr lang="en-GB" altLang="x-none"/>
          </a:p>
        </p:txBody>
      </p:sp>
      <p:sp>
        <p:nvSpPr>
          <p:cNvPr id="29699" name="Rectangle 3"/>
          <p:cNvSpPr>
            <a:spLocks noGrp="1"/>
          </p:cNvSpPr>
          <p:nvPr>
            <p:ph type="body" idx="1"/>
          </p:nvPr>
        </p:nvSpPr>
        <p:spPr/>
        <p:txBody>
          <a:bodyPr/>
          <a:lstStyle/>
          <a:p>
            <a:pPr>
              <a:buFont typeface="Arial" charset="0"/>
              <a:buNone/>
            </a:pPr>
            <a:endParaRPr lang="en-GB" altLang="x-none"/>
          </a:p>
          <a:p>
            <a:pPr>
              <a:buFont typeface="Arial" charset="0"/>
              <a:buNone/>
            </a:pPr>
            <a:endParaRPr lang="en-GB" altLang="x-none"/>
          </a:p>
          <a:p>
            <a:pPr>
              <a:buFont typeface="Arial" charset="0"/>
              <a:buNone/>
            </a:pPr>
            <a:endParaRPr lang="en-GB" altLang="x-none"/>
          </a:p>
          <a:p>
            <a:pPr>
              <a:buFont typeface="Arial" charset="0"/>
              <a:buNone/>
            </a:pPr>
            <a:r>
              <a:rPr lang="en-GB" altLang="x-none"/>
              <a:t>“School’s Out: How Britain embraced the junior prom”</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endParaRPr lang="en-GB" altLang="x-none"/>
          </a:p>
        </p:txBody>
      </p:sp>
      <p:sp>
        <p:nvSpPr>
          <p:cNvPr id="33795" name="Rectangle 3"/>
          <p:cNvSpPr>
            <a:spLocks noGrp="1"/>
          </p:cNvSpPr>
          <p:nvPr>
            <p:ph type="body" idx="1"/>
          </p:nvPr>
        </p:nvSpPr>
        <p:spPr>
          <a:xfrm>
            <a:off x="457200" y="1600200"/>
            <a:ext cx="8362950" cy="4852988"/>
          </a:xfrm>
        </p:spPr>
        <p:txBody>
          <a:bodyPr/>
          <a:lstStyle/>
          <a:p>
            <a:pPr>
              <a:lnSpc>
                <a:spcPct val="80000"/>
              </a:lnSpc>
              <a:buFont typeface="Arial" charset="0"/>
              <a:buNone/>
            </a:pPr>
            <a:endParaRPr lang="en-GB" altLang="x-none" sz="2800"/>
          </a:p>
          <a:p>
            <a:pPr>
              <a:lnSpc>
                <a:spcPct val="80000"/>
              </a:lnSpc>
              <a:buFont typeface="Arial" charset="0"/>
              <a:buNone/>
            </a:pPr>
            <a:r>
              <a:rPr lang="en-GB" altLang="x-none" sz="3600"/>
              <a:t>The author gives us an example of a young woman who is obsessed with looking perfect for her school prom. </a:t>
            </a:r>
          </a:p>
          <a:p>
            <a:pPr>
              <a:lnSpc>
                <a:spcPct val="80000"/>
              </a:lnSpc>
              <a:buFont typeface="Arial" charset="0"/>
              <a:buNone/>
            </a:pPr>
            <a:r>
              <a:rPr lang="en-GB" altLang="x-none" sz="3600" i="1"/>
              <a:t>(“has agonised for several weeks about her hair”).</a:t>
            </a:r>
          </a:p>
          <a:p>
            <a:pPr>
              <a:lnSpc>
                <a:spcPct val="80000"/>
              </a:lnSpc>
              <a:buFont typeface="Arial" charset="0"/>
              <a:buNone/>
            </a:pPr>
            <a:r>
              <a:rPr lang="en-GB" altLang="x-none" sz="3600"/>
              <a:t>This gets the reader interested in the article and illustrates that many young people see their prom as being a very important event in their lives. </a:t>
            </a:r>
          </a:p>
          <a:p>
            <a:pPr>
              <a:lnSpc>
                <a:spcPct val="80000"/>
              </a:lnSpc>
              <a:buFont typeface="Arial" charset="0"/>
              <a:buNone/>
            </a:pPr>
            <a:endParaRPr lang="en-GB" altLang="x-none" sz="36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endParaRPr lang="en-GB" altLang="x-none"/>
          </a:p>
        </p:txBody>
      </p:sp>
      <p:sp>
        <p:nvSpPr>
          <p:cNvPr id="28675" name="Rectangle 3"/>
          <p:cNvSpPr>
            <a:spLocks noGrp="1"/>
          </p:cNvSpPr>
          <p:nvPr>
            <p:ph type="body" idx="1"/>
          </p:nvPr>
        </p:nvSpPr>
        <p:spPr/>
        <p:txBody>
          <a:bodyPr/>
          <a:lstStyle/>
          <a:p>
            <a:pPr>
              <a:buFont typeface="Arial" charset="0"/>
              <a:buNone/>
            </a:pPr>
            <a:endParaRPr lang="en-GB" altLang="x-none"/>
          </a:p>
          <a:p>
            <a:pPr>
              <a:buFont typeface="Arial" charset="0"/>
              <a:buNone/>
            </a:pPr>
            <a:endParaRPr lang="en-GB" altLang="x-none"/>
          </a:p>
          <a:p>
            <a:pPr>
              <a:buFont typeface="Arial" charset="0"/>
              <a:buNone/>
            </a:pPr>
            <a:r>
              <a:rPr lang="en-GB" altLang="x-none"/>
              <a:t>“Help! I’ve Got Incurable Hoarder Disorder!”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76672"/>
            <a:ext cx="8712968" cy="6120680"/>
          </a:xfrm>
        </p:spPr>
        <p:txBody>
          <a:bodyPr/>
          <a:lstStyle/>
          <a:p>
            <a:pPr marL="0" indent="0">
              <a:buNone/>
            </a:pPr>
            <a:r>
              <a:rPr lang="en-GB" dirty="0" smtClean="0"/>
              <a:t>The author has used a short sentence</a:t>
            </a:r>
          </a:p>
          <a:p>
            <a:pPr marL="0" indent="0">
              <a:buNone/>
            </a:pPr>
            <a:r>
              <a:rPr lang="en-GB" dirty="0" smtClean="0"/>
              <a:t>“I’ve got hoarder disorder”</a:t>
            </a:r>
          </a:p>
          <a:p>
            <a:pPr marL="0" indent="0">
              <a:buNone/>
            </a:pPr>
            <a:r>
              <a:rPr lang="en-GB" dirty="0" smtClean="0"/>
              <a:t>This grabs the reader’s attention and makes us want to read on as it gives impact to the fact that he suffers from an unusual mental condition. </a:t>
            </a:r>
            <a:endParaRPr lang="en-GB" dirty="0"/>
          </a:p>
        </p:txBody>
      </p:sp>
    </p:spTree>
    <p:extLst>
      <p:ext uri="{BB962C8B-B14F-4D97-AF65-F5344CB8AC3E}">
        <p14:creationId xmlns:p14="http://schemas.microsoft.com/office/powerpoint/2010/main" val="2406545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endParaRPr lang="en-GB" altLang="x-none"/>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en-GB" sz="4000" dirty="0" smtClean="0"/>
              <a:t>In the RUAE part of the exam, you may be asked to explain how the writer creates an effective opening paragraph to the passage.</a:t>
            </a:r>
          </a:p>
          <a:p>
            <a:pPr eaLnBrk="1" fontAlgn="auto" hangingPunct="1">
              <a:spcAft>
                <a:spcPts val="0"/>
              </a:spcAft>
              <a:buFont typeface="Arial" pitchFamily="34" charset="0"/>
              <a:buNone/>
              <a:defRPr/>
            </a:pPr>
            <a:endParaRPr lang="en-GB" sz="4000" dirty="0"/>
          </a:p>
          <a:p>
            <a:pPr eaLnBrk="1" fontAlgn="auto" hangingPunct="1">
              <a:spcAft>
                <a:spcPts val="0"/>
              </a:spcAft>
              <a:buFont typeface="Arial" pitchFamily="34" charset="0"/>
              <a:buNone/>
              <a:defRPr/>
            </a:pPr>
            <a:r>
              <a:rPr lang="en-GB" sz="4000" dirty="0" smtClean="0"/>
              <a:t>Essentially, you have to explain why the introduction is effective.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endParaRPr lang="en-GB" altLang="x-none"/>
          </a:p>
        </p:txBody>
      </p:sp>
      <p:sp>
        <p:nvSpPr>
          <p:cNvPr id="32771" name="Rectangle 3"/>
          <p:cNvSpPr>
            <a:spLocks noGrp="1"/>
          </p:cNvSpPr>
          <p:nvPr>
            <p:ph type="body" idx="1"/>
          </p:nvPr>
        </p:nvSpPr>
        <p:spPr/>
        <p:txBody>
          <a:bodyPr/>
          <a:lstStyle/>
          <a:p>
            <a:pPr>
              <a:buFont typeface="Arial" charset="0"/>
              <a:buNone/>
            </a:pPr>
            <a:endParaRPr lang="en-GB" altLang="x-none"/>
          </a:p>
          <a:p>
            <a:pPr>
              <a:buFont typeface="Arial" charset="0"/>
              <a:buNone/>
            </a:pPr>
            <a:endParaRPr lang="en-GB" altLang="x-none"/>
          </a:p>
          <a:p>
            <a:pPr>
              <a:buFont typeface="Arial" charset="0"/>
              <a:buNone/>
            </a:pPr>
            <a:r>
              <a:rPr lang="en-GB" altLang="x-none"/>
              <a:t>The author tells us what the main point of the article is- that he has a condition which causes him to keep old possessions.</a:t>
            </a:r>
          </a:p>
          <a:p>
            <a:pPr>
              <a:buFont typeface="Arial" charset="0"/>
              <a:buNone/>
            </a:pPr>
            <a:r>
              <a:rPr lang="en-GB" altLang="x-none"/>
              <a:t>(“I’ve got hoarder disorder”). </a:t>
            </a:r>
          </a:p>
          <a:p>
            <a:pPr>
              <a:buFont typeface="Arial" charset="0"/>
              <a:buNone/>
            </a:pPr>
            <a:r>
              <a:rPr lang="en-GB" altLang="x-none"/>
              <a:t>He does this to make it clear what the rest of the article will focus on. </a:t>
            </a:r>
          </a:p>
          <a:p>
            <a:pPr>
              <a:buFont typeface="Arial" charset="0"/>
              <a:buNone/>
            </a:pPr>
            <a:endParaRPr lang="en-GB" altLang="x-none"/>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6000" dirty="0" smtClean="0"/>
              <a:t>“The Gr8 Db8”</a:t>
            </a:r>
            <a:endParaRPr lang="en-GB" sz="6000"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003346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568952" cy="6048672"/>
          </a:xfrm>
        </p:spPr>
        <p:txBody>
          <a:bodyPr/>
          <a:lstStyle/>
          <a:p>
            <a:r>
              <a:rPr lang="en-GB" dirty="0" smtClean="0"/>
              <a:t>The author uses alliteration</a:t>
            </a:r>
          </a:p>
          <a:p>
            <a:pPr marL="0" indent="0">
              <a:buNone/>
            </a:pPr>
            <a:r>
              <a:rPr lang="en-GB" dirty="0" smtClean="0"/>
              <a:t>“pillaging our punctuation; savaging our sentences”</a:t>
            </a:r>
          </a:p>
          <a:p>
            <a:pPr marL="0" indent="0">
              <a:buNone/>
            </a:pPr>
            <a:r>
              <a:rPr lang="en-GB" dirty="0" smtClean="0"/>
              <a:t>This immediately grabs the reader’s attention and hooks our interest as we want to read on to find out exactly </a:t>
            </a:r>
            <a:r>
              <a:rPr lang="en-GB" dirty="0" smtClean="0">
                <a:solidFill>
                  <a:srgbClr val="FF0000"/>
                </a:solidFill>
              </a:rPr>
              <a:t>how and why text speak is having such a damaging impact. </a:t>
            </a:r>
            <a:endParaRPr lang="en-GB" dirty="0">
              <a:solidFill>
                <a:srgbClr val="FF0000"/>
              </a:solidFill>
            </a:endParaRPr>
          </a:p>
        </p:txBody>
      </p:sp>
    </p:spTree>
    <p:extLst>
      <p:ext uri="{BB962C8B-B14F-4D97-AF65-F5344CB8AC3E}">
        <p14:creationId xmlns:p14="http://schemas.microsoft.com/office/powerpoint/2010/main" val="1760169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6000" dirty="0" smtClean="0"/>
              <a:t>“Hoarder Disorder”</a:t>
            </a:r>
            <a:endParaRPr lang="en-GB" sz="6000"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166659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6000" dirty="0" smtClean="0"/>
              <a:t>“On the Spot”</a:t>
            </a:r>
            <a:endParaRPr lang="en-GB" sz="6000"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9078704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5721499"/>
          </a:xfrm>
        </p:spPr>
        <p:txBody>
          <a:bodyPr/>
          <a:lstStyle/>
          <a:p>
            <a:pPr marL="0" indent="0">
              <a:buNone/>
            </a:pPr>
            <a:r>
              <a:rPr lang="en-GB" dirty="0" smtClean="0"/>
              <a:t>The author has used a real life example</a:t>
            </a:r>
          </a:p>
          <a:p>
            <a:pPr marL="0" indent="0">
              <a:buNone/>
            </a:pPr>
            <a:r>
              <a:rPr lang="en-GB" dirty="0" smtClean="0"/>
              <a:t>“If you throw a rat into the middle…”</a:t>
            </a:r>
          </a:p>
          <a:p>
            <a:pPr marL="0" indent="0">
              <a:buNone/>
            </a:pPr>
            <a:r>
              <a:rPr lang="en-GB" dirty="0" smtClean="0"/>
              <a:t>This captures the reader’s interest and attention and makes us want to find out more about exactly why these rats reacted in this way when placed in these conditions. </a:t>
            </a:r>
            <a:endParaRPr lang="en-GB" dirty="0"/>
          </a:p>
        </p:txBody>
      </p:sp>
    </p:spTree>
    <p:extLst>
      <p:ext uri="{BB962C8B-B14F-4D97-AF65-F5344CB8AC3E}">
        <p14:creationId xmlns:p14="http://schemas.microsoft.com/office/powerpoint/2010/main" val="219842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876" name="Group 60"/>
          <p:cNvGraphicFramePr>
            <a:graphicFrameLocks noGrp="1"/>
          </p:cNvGraphicFramePr>
          <p:nvPr>
            <p:ph idx="1"/>
          </p:nvPr>
        </p:nvGraphicFramePr>
        <p:xfrm>
          <a:off x="179388" y="333375"/>
          <a:ext cx="8785225" cy="6048376"/>
        </p:xfrm>
        <a:graphic>
          <a:graphicData uri="http://schemas.openxmlformats.org/drawingml/2006/table">
            <a:tbl>
              <a:tblPr/>
              <a:tblGrid>
                <a:gridCol w="3227387">
                  <a:extLst>
                    <a:ext uri="{9D8B030D-6E8A-4147-A177-3AD203B41FA5}">
                      <a16:colId xmlns:a16="http://schemas.microsoft.com/office/drawing/2014/main" val="20000"/>
                    </a:ext>
                  </a:extLst>
                </a:gridCol>
                <a:gridCol w="5557838">
                  <a:extLst>
                    <a:ext uri="{9D8B030D-6E8A-4147-A177-3AD203B41FA5}">
                      <a16:colId xmlns:a16="http://schemas.microsoft.com/office/drawing/2014/main" val="20001"/>
                    </a:ext>
                  </a:extLst>
                </a:gridCol>
              </a:tblGrid>
              <a:tr h="860425">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GB" altLang="en-US" sz="2400" b="1" i="0" u="sng" strike="noStrike" cap="none" normalizeH="0" baseline="0">
                          <a:ln>
                            <a:noFill/>
                          </a:ln>
                          <a:solidFill>
                            <a:schemeClr val="tx1"/>
                          </a:solidFill>
                          <a:effectLst/>
                          <a:latin typeface="Calibri" charset="0"/>
                          <a:ea typeface="Arial" charset="0"/>
                          <a:cs typeface="Arial" charset="0"/>
                        </a:rPr>
                        <a:t>Technique/feature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GB" altLang="en-US" sz="2400" b="1" i="0" u="sng" strike="noStrike" cap="none" normalizeH="0" baseline="0">
                          <a:ln>
                            <a:noFill/>
                          </a:ln>
                          <a:solidFill>
                            <a:schemeClr val="tx1"/>
                          </a:solidFill>
                          <a:effectLst/>
                          <a:latin typeface="Calibri" charset="0"/>
                          <a:ea typeface="Arial" charset="0"/>
                          <a:cs typeface="Arial" charset="0"/>
                        </a:rPr>
                        <a:t>Why the author might use it</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0763">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GB" altLang="en-US" sz="1800" b="1" i="0" u="none" strike="noStrike" cap="none" normalizeH="0" baseline="0">
                          <a:ln>
                            <a:noFill/>
                          </a:ln>
                          <a:solidFill>
                            <a:schemeClr val="tx1"/>
                          </a:solidFill>
                          <a:effectLst/>
                          <a:latin typeface="Calibri" charset="0"/>
                          <a:ea typeface="Arial" charset="0"/>
                          <a:cs typeface="Arial" charset="0"/>
                        </a:rPr>
                        <a:t>1. Question</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en-US" sz="1600" b="0" i="0" u="none" strike="noStrike" cap="none" normalizeH="0" baseline="0">
                          <a:ln>
                            <a:noFill/>
                          </a:ln>
                          <a:solidFill>
                            <a:schemeClr val="tx1"/>
                          </a:solidFill>
                          <a:effectLst/>
                          <a:latin typeface="Calibri" charset="0"/>
                          <a:ea typeface="Arial" charset="0"/>
                          <a:cs typeface="Arial" charset="0"/>
                        </a:rPr>
                        <a:t>-</a:t>
                      </a:r>
                      <a:r>
                        <a:rPr kumimoji="0" lang="en-GB" altLang="en-US" sz="1600" b="0" i="1" u="none" strike="noStrike" cap="none" normalizeH="0" baseline="0">
                          <a:ln>
                            <a:noFill/>
                          </a:ln>
                          <a:solidFill>
                            <a:schemeClr val="tx1"/>
                          </a:solidFill>
                          <a:effectLst/>
                          <a:latin typeface="Calibri" charset="0"/>
                          <a:ea typeface="Arial" charset="0"/>
                          <a:cs typeface="Arial" charset="0"/>
                        </a:rPr>
                        <a:t>to involve/engage the reader and capture our interest in what is being said</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en-US" sz="1600" b="0" i="1" u="none" strike="noStrike" cap="none" normalizeH="0" baseline="0">
                          <a:ln>
                            <a:noFill/>
                          </a:ln>
                          <a:solidFill>
                            <a:schemeClr val="tx1"/>
                          </a:solidFill>
                          <a:effectLst/>
                          <a:latin typeface="Calibri" charset="0"/>
                          <a:ea typeface="Arial" charset="0"/>
                          <a:cs typeface="Arial" charset="0"/>
                        </a:rPr>
                        <a:t>-to encourage the reader to think about what is being said</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60513">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GB" altLang="en-US" sz="1800" b="1" i="0" u="none" strike="noStrike" cap="none" normalizeH="0" baseline="0">
                          <a:ln>
                            <a:noFill/>
                          </a:ln>
                          <a:solidFill>
                            <a:schemeClr val="tx1"/>
                          </a:solidFill>
                          <a:effectLst/>
                          <a:latin typeface="Calibri" charset="0"/>
                          <a:ea typeface="Arial" charset="0"/>
                          <a:cs typeface="Arial" charset="0"/>
                        </a:rPr>
                        <a:t>2. Rhetorical question</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en-US" sz="1600" b="0" i="0" u="none" strike="noStrike" cap="none" normalizeH="0" baseline="0">
                          <a:ln>
                            <a:noFill/>
                          </a:ln>
                          <a:solidFill>
                            <a:schemeClr val="tx1"/>
                          </a:solidFill>
                          <a:effectLst/>
                          <a:latin typeface="Calibri" charset="0"/>
                          <a:ea typeface="Arial" charset="0"/>
                          <a:cs typeface="Arial" charset="0"/>
                        </a:rPr>
                        <a:t>-</a:t>
                      </a:r>
                      <a:r>
                        <a:rPr kumimoji="0" lang="en-GB" altLang="en-US" sz="1600" b="0" i="1" u="none" strike="noStrike" cap="none" normalizeH="0" baseline="0">
                          <a:ln>
                            <a:noFill/>
                          </a:ln>
                          <a:solidFill>
                            <a:schemeClr val="tx1"/>
                          </a:solidFill>
                          <a:effectLst/>
                          <a:latin typeface="Calibri" charset="0"/>
                          <a:ea typeface="Arial" charset="0"/>
                          <a:cs typeface="Arial" charset="0"/>
                        </a:rPr>
                        <a:t>to involve/engage the reader and capture our interest in what is being said</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en-US" sz="1600" b="0" i="1" u="none" strike="noStrike" cap="none" normalizeH="0" baseline="0">
                          <a:ln>
                            <a:noFill/>
                          </a:ln>
                          <a:solidFill>
                            <a:schemeClr val="tx1"/>
                          </a:solidFill>
                          <a:effectLst/>
                          <a:latin typeface="Calibri" charset="0"/>
                          <a:ea typeface="Arial" charset="0"/>
                          <a:cs typeface="Arial" charset="0"/>
                        </a:rPr>
                        <a:t>-to encourage the reader to think about what is being said</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30350">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GB" altLang="en-US" sz="1800" b="1" i="0" u="none" strike="noStrike" cap="none" normalizeH="0" baseline="0">
                          <a:ln>
                            <a:noFill/>
                          </a:ln>
                          <a:solidFill>
                            <a:schemeClr val="tx1"/>
                          </a:solidFill>
                          <a:effectLst/>
                          <a:latin typeface="Calibri" charset="0"/>
                          <a:ea typeface="Arial" charset="0"/>
                          <a:cs typeface="Arial" charset="0"/>
                        </a:rPr>
                        <a:t>3. Language feature</a:t>
                      </a:r>
                    </a:p>
                    <a:p>
                      <a:pPr marL="0" marR="0" lvl="0" indent="0" algn="l" defTabSz="914400" rtl="0" eaLnBrk="0" fontAlgn="base" latinLnBrk="0" hangingPunct="0">
                        <a:lnSpc>
                          <a:spcPct val="100000"/>
                        </a:lnSpc>
                        <a:spcBef>
                          <a:spcPct val="20000"/>
                        </a:spcBef>
                        <a:spcAft>
                          <a:spcPct val="0"/>
                        </a:spcAft>
                        <a:buClrTx/>
                        <a:buSzTx/>
                        <a:buFont typeface="Arial" charset="0"/>
                        <a:buChar char="•"/>
                        <a:tabLst/>
                      </a:pPr>
                      <a:r>
                        <a:rPr kumimoji="0" lang="en-GB" altLang="en-US" sz="1600" b="1" i="1" u="none" strike="noStrike" cap="none" normalizeH="0" baseline="0">
                          <a:ln>
                            <a:noFill/>
                          </a:ln>
                          <a:solidFill>
                            <a:schemeClr val="tx1"/>
                          </a:solidFill>
                          <a:effectLst/>
                          <a:latin typeface="Calibri" charset="0"/>
                          <a:ea typeface="Arial" charset="0"/>
                          <a:cs typeface="Arial" charset="0"/>
                        </a:rPr>
                        <a:t>(e.g. imagery; alliteration; symbolism; word choice; sentence structure; tone)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en-US" sz="1800" b="0" i="1" u="none" strike="noStrike" cap="none" normalizeH="0" baseline="0">
                          <a:ln>
                            <a:noFill/>
                          </a:ln>
                          <a:solidFill>
                            <a:schemeClr val="tx1"/>
                          </a:solidFill>
                          <a:effectLst/>
                          <a:latin typeface="Calibri" charset="0"/>
                          <a:ea typeface="Arial" charset="0"/>
                          <a:cs typeface="Arial" charset="0"/>
                        </a:rPr>
                        <a:t>-to grab the reader’s attention and hook our interest, making us want to read on. </a:t>
                      </a: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76325">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GB" altLang="en-US" sz="1800" b="1" i="0" u="none" strike="noStrike" cap="none" normalizeH="0" baseline="0">
                          <a:ln>
                            <a:noFill/>
                          </a:ln>
                          <a:solidFill>
                            <a:schemeClr val="tx1"/>
                          </a:solidFill>
                          <a:effectLst/>
                          <a:latin typeface="Calibri" charset="0"/>
                          <a:ea typeface="Arial" charset="0"/>
                          <a:cs typeface="Arial" charset="0"/>
                        </a:rPr>
                        <a:t>4. An anecdote or real-life example</a:t>
                      </a:r>
                    </a:p>
                  </a:txBody>
                  <a:tcPr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sz="2800">
                          <a:solidFill>
                            <a:schemeClr val="tx1"/>
                          </a:solidFill>
                          <a:latin typeface="Calibri" charset="0"/>
                        </a:defRPr>
                      </a:lvl1pPr>
                      <a:lvl2pPr marL="742950" indent="-285750">
                        <a:spcBef>
                          <a:spcPct val="20000"/>
                        </a:spcBef>
                        <a:buFont typeface="Arial" charset="0"/>
                        <a:defRPr sz="2400">
                          <a:solidFill>
                            <a:schemeClr val="tx1"/>
                          </a:solidFill>
                          <a:latin typeface="Calibri" charset="0"/>
                        </a:defRPr>
                      </a:lvl2pPr>
                      <a:lvl3pPr marL="1143000" indent="-228600">
                        <a:spcBef>
                          <a:spcPct val="20000"/>
                        </a:spcBef>
                        <a:buFont typeface="Arial" charset="0"/>
                        <a:defRPr sz="2000">
                          <a:solidFill>
                            <a:schemeClr val="tx1"/>
                          </a:solidFill>
                          <a:latin typeface="Calibri" charset="0"/>
                        </a:defRPr>
                      </a:lvl3pPr>
                      <a:lvl4pPr marL="1600200" indent="-228600">
                        <a:spcBef>
                          <a:spcPct val="20000"/>
                        </a:spcBef>
                        <a:buFont typeface="Arial" charset="0"/>
                        <a:defRPr>
                          <a:solidFill>
                            <a:schemeClr val="tx1"/>
                          </a:solidFill>
                          <a:latin typeface="Calibri" charset="0"/>
                        </a:defRPr>
                      </a:lvl4pPr>
                      <a:lvl5pPr marL="2057400" indent="-228600">
                        <a:spcBef>
                          <a:spcPct val="20000"/>
                        </a:spcBef>
                        <a:buFont typeface="Arial" charset="0"/>
                        <a:defRPr>
                          <a:solidFill>
                            <a:schemeClr val="tx1"/>
                          </a:solidFill>
                          <a:latin typeface="Calibri" charset="0"/>
                        </a:defRPr>
                      </a:lvl5pPr>
                      <a:lvl6pPr marL="2514600" indent="-228600" eaLnBrk="0" fontAlgn="base" hangingPunct="0">
                        <a:spcBef>
                          <a:spcPct val="20000"/>
                        </a:spcBef>
                        <a:spcAft>
                          <a:spcPct val="0"/>
                        </a:spcAft>
                        <a:buFont typeface="Arial" charset="0"/>
                        <a:defRPr>
                          <a:solidFill>
                            <a:schemeClr val="tx1"/>
                          </a:solidFill>
                          <a:latin typeface="Calibri" charset="0"/>
                        </a:defRPr>
                      </a:lvl6pPr>
                      <a:lvl7pPr marL="2971800" indent="-228600" eaLnBrk="0" fontAlgn="base" hangingPunct="0">
                        <a:spcBef>
                          <a:spcPct val="20000"/>
                        </a:spcBef>
                        <a:spcAft>
                          <a:spcPct val="0"/>
                        </a:spcAft>
                        <a:buFont typeface="Arial" charset="0"/>
                        <a:defRPr>
                          <a:solidFill>
                            <a:schemeClr val="tx1"/>
                          </a:solidFill>
                          <a:latin typeface="Calibri" charset="0"/>
                        </a:defRPr>
                      </a:lvl7pPr>
                      <a:lvl8pPr marL="3429000" indent="-228600" eaLnBrk="0" fontAlgn="base" hangingPunct="0">
                        <a:spcBef>
                          <a:spcPct val="20000"/>
                        </a:spcBef>
                        <a:spcAft>
                          <a:spcPct val="0"/>
                        </a:spcAft>
                        <a:buFont typeface="Arial" charset="0"/>
                        <a:defRPr>
                          <a:solidFill>
                            <a:schemeClr val="tx1"/>
                          </a:solidFill>
                          <a:latin typeface="Calibri" charset="0"/>
                        </a:defRPr>
                      </a:lvl8pPr>
                      <a:lvl9pPr marL="3886200" indent="-228600" eaLnBrk="0" fontAlgn="base" hangingPunct="0">
                        <a:spcBef>
                          <a:spcPct val="20000"/>
                        </a:spcBef>
                        <a:spcAft>
                          <a:spcPct val="0"/>
                        </a:spcAft>
                        <a:buFont typeface="Arial" charset="0"/>
                        <a:defRPr>
                          <a:solidFill>
                            <a:schemeClr val="tx1"/>
                          </a:solidFill>
                          <a:latin typeface="Calibri" charset="0"/>
                        </a:defRPr>
                      </a:lvl9p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en-US" sz="1600" b="0" i="1" u="none" strike="noStrike" cap="none" normalizeH="0" baseline="0">
                          <a:ln>
                            <a:noFill/>
                          </a:ln>
                          <a:solidFill>
                            <a:schemeClr val="tx1"/>
                          </a:solidFill>
                          <a:effectLst/>
                          <a:latin typeface="Calibri" charset="0"/>
                          <a:ea typeface="Arial" charset="0"/>
                          <a:cs typeface="Arial" charset="0"/>
                        </a:rPr>
                        <a:t>-to capture our interest/attention</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en-US" sz="1600" b="0" i="1" u="none" strike="noStrike" cap="none" normalizeH="0" baseline="0">
                          <a:ln>
                            <a:noFill/>
                          </a:ln>
                          <a:solidFill>
                            <a:schemeClr val="tx1"/>
                          </a:solidFill>
                          <a:effectLst/>
                          <a:latin typeface="Calibri" charset="0"/>
                          <a:ea typeface="Arial" charset="0"/>
                          <a:cs typeface="Arial" charset="0"/>
                        </a:rPr>
                        <a:t>-to allow the writer to set out his/her opinion.</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altLang="en-US" sz="1600" b="0" i="1" u="none" strike="noStrike" cap="none" normalizeH="0" baseline="0">
                          <a:ln>
                            <a:noFill/>
                          </a:ln>
                          <a:solidFill>
                            <a:schemeClr val="tx1"/>
                          </a:solidFill>
                          <a:effectLst/>
                          <a:latin typeface="Calibri" charset="0"/>
                          <a:ea typeface="Arial" charset="0"/>
                          <a:cs typeface="Arial" charset="0"/>
                        </a:rPr>
                        <a:t>-To illustrate a point/idea/argument</a:t>
                      </a:r>
                      <a:endParaRPr kumimoji="0" lang="en-GB" altLang="en-US" sz="2400" b="0" i="0" u="none" strike="noStrike" cap="none" normalizeH="0" baseline="0">
                        <a:ln>
                          <a:noFill/>
                        </a:ln>
                        <a:solidFill>
                          <a:schemeClr val="tx1"/>
                        </a:solidFill>
                        <a:effectLst/>
                        <a:latin typeface="Calibri" charset="0"/>
                        <a:ea typeface="Arial" charset="0"/>
                        <a:cs typeface="Arial" charset="0"/>
                      </a:endParaRPr>
                    </a:p>
                  </a:txBody>
                  <a:tcPr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31096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8313" y="0"/>
            <a:ext cx="8229600" cy="1143000"/>
          </a:xfrm>
        </p:spPr>
        <p:txBody>
          <a:bodyPr/>
          <a:lstStyle/>
          <a:p>
            <a:pPr eaLnBrk="1" hangingPunct="1"/>
            <a:r>
              <a:rPr lang="en-GB" altLang="en-US" b="1" u="sng"/>
              <a:t>How to answer</a:t>
            </a:r>
          </a:p>
        </p:txBody>
      </p:sp>
      <p:sp>
        <p:nvSpPr>
          <p:cNvPr id="6147" name="Content Placeholder 2"/>
          <p:cNvSpPr>
            <a:spLocks noGrp="1"/>
          </p:cNvSpPr>
          <p:nvPr>
            <p:ph idx="1"/>
          </p:nvPr>
        </p:nvSpPr>
        <p:spPr>
          <a:xfrm>
            <a:off x="250825" y="1341438"/>
            <a:ext cx="8229600" cy="3756025"/>
          </a:xfrm>
        </p:spPr>
        <p:txBody>
          <a:bodyPr/>
          <a:lstStyle/>
          <a:p>
            <a:pPr eaLnBrk="1" hangingPunct="1">
              <a:lnSpc>
                <a:spcPct val="90000"/>
              </a:lnSpc>
              <a:buFont typeface="Arial" charset="0"/>
              <a:buNone/>
            </a:pPr>
            <a:endParaRPr lang="en-GB" altLang="en-US" sz="2700" dirty="0"/>
          </a:p>
          <a:p>
            <a:pPr eaLnBrk="1" hangingPunct="1">
              <a:lnSpc>
                <a:spcPct val="90000"/>
              </a:lnSpc>
              <a:buFont typeface="Arial" charset="0"/>
              <a:buAutoNum type="arabicPeriod"/>
            </a:pPr>
            <a:r>
              <a:rPr lang="en-GB" altLang="en-US" sz="2800" dirty="0">
                <a:solidFill>
                  <a:srgbClr val="00B0F0"/>
                </a:solidFill>
              </a:rPr>
              <a:t>Identify the technique/feature that has been used to make the opening paragraph effective and provide a quote as evidence. </a:t>
            </a:r>
          </a:p>
          <a:p>
            <a:pPr eaLnBrk="1" hangingPunct="1">
              <a:lnSpc>
                <a:spcPct val="90000"/>
              </a:lnSpc>
              <a:buFont typeface="Arial" charset="0"/>
              <a:buNone/>
            </a:pPr>
            <a:endParaRPr lang="en-GB" altLang="en-US" sz="2800" dirty="0">
              <a:solidFill>
                <a:srgbClr val="FFC000"/>
              </a:solidFill>
            </a:endParaRPr>
          </a:p>
          <a:p>
            <a:pPr eaLnBrk="1" hangingPunct="1">
              <a:lnSpc>
                <a:spcPct val="90000"/>
              </a:lnSpc>
              <a:buFont typeface="Arial" charset="0"/>
              <a:buNone/>
            </a:pPr>
            <a:r>
              <a:rPr lang="en-GB" altLang="en-US" sz="2800" dirty="0">
                <a:solidFill>
                  <a:srgbClr val="00B050"/>
                </a:solidFill>
              </a:rPr>
              <a:t>2.</a:t>
            </a:r>
            <a:r>
              <a:rPr lang="en-GB" altLang="en-US" sz="2800" dirty="0">
                <a:solidFill>
                  <a:srgbClr val="FFC000"/>
                </a:solidFill>
              </a:rPr>
              <a:t> </a:t>
            </a:r>
            <a:r>
              <a:rPr lang="en-GB" altLang="en-US" sz="2800" dirty="0">
                <a:solidFill>
                  <a:srgbClr val="00B050"/>
                </a:solidFill>
              </a:rPr>
              <a:t>Explain, by referring to the passage, how the technique/feature makes the opening paragraph </a:t>
            </a:r>
            <a:r>
              <a:rPr lang="en-GB" altLang="en-US" sz="2800" b="1" u="sng" dirty="0">
                <a:solidFill>
                  <a:srgbClr val="00B050"/>
                </a:solidFill>
              </a:rPr>
              <a:t>effective</a:t>
            </a:r>
            <a:r>
              <a:rPr lang="en-GB" altLang="en-US" sz="2800" dirty="0">
                <a:solidFill>
                  <a:srgbClr val="00B050"/>
                </a:solidFill>
              </a:rPr>
              <a:t>. Make sure that you fully answer the question. </a:t>
            </a:r>
          </a:p>
          <a:p>
            <a:pPr eaLnBrk="1" hangingPunct="1">
              <a:lnSpc>
                <a:spcPct val="90000"/>
              </a:lnSpc>
              <a:buFont typeface="Arial" charset="0"/>
              <a:buNone/>
            </a:pPr>
            <a:endParaRPr lang="en-GB" altLang="en-US" sz="2800" dirty="0"/>
          </a:p>
          <a:p>
            <a:pPr eaLnBrk="1" hangingPunct="1">
              <a:lnSpc>
                <a:spcPct val="90000"/>
              </a:lnSpc>
              <a:buFont typeface="Arial" charset="0"/>
              <a:buNone/>
            </a:pPr>
            <a:r>
              <a:rPr lang="en-GB" altLang="en-US" sz="2800" b="1" i="1" dirty="0">
                <a:solidFill>
                  <a:srgbClr val="FF0000"/>
                </a:solidFill>
              </a:rPr>
              <a:t>You will normally receive </a:t>
            </a:r>
            <a:r>
              <a:rPr lang="en-GB" altLang="en-US" sz="2800" b="1" i="1" u="sng" dirty="0">
                <a:solidFill>
                  <a:srgbClr val="FF0000"/>
                </a:solidFill>
              </a:rPr>
              <a:t>2 marks </a:t>
            </a:r>
            <a:r>
              <a:rPr lang="en-GB" altLang="en-US" sz="2800" b="1" i="1" dirty="0">
                <a:solidFill>
                  <a:srgbClr val="FF0000"/>
                </a:solidFill>
              </a:rPr>
              <a:t>for  following these two steps.</a:t>
            </a:r>
            <a:r>
              <a:rPr lang="en-GB" altLang="en-US" sz="2400" b="1" i="1" dirty="0">
                <a:solidFill>
                  <a:srgbClr val="FF0000"/>
                </a:solidFill>
              </a:rPr>
              <a:t>  </a:t>
            </a:r>
          </a:p>
        </p:txBody>
      </p:sp>
    </p:spTree>
    <p:extLst>
      <p:ext uri="{BB962C8B-B14F-4D97-AF65-F5344CB8AC3E}">
        <p14:creationId xmlns:p14="http://schemas.microsoft.com/office/powerpoint/2010/main" val="1208491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304" y="2996952"/>
            <a:ext cx="8229600" cy="1143000"/>
          </a:xfrm>
        </p:spPr>
        <p:txBody>
          <a:bodyPr/>
          <a:lstStyle/>
          <a:p>
            <a:r>
              <a:rPr lang="en-GB" dirty="0" smtClean="0"/>
              <a:t>Example question and model answers</a:t>
            </a:r>
            <a:endParaRPr lang="en-GB" dirty="0"/>
          </a:p>
        </p:txBody>
      </p:sp>
    </p:spTree>
    <p:extLst>
      <p:ext uri="{BB962C8B-B14F-4D97-AF65-F5344CB8AC3E}">
        <p14:creationId xmlns:p14="http://schemas.microsoft.com/office/powerpoint/2010/main" val="1773656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GB" altLang="x-none" sz="3600" b="1" dirty="0"/>
              <a:t>How effective is the opening paragraph as an introduction? (4 marks)</a:t>
            </a:r>
          </a:p>
        </p:txBody>
      </p:sp>
      <p:sp>
        <p:nvSpPr>
          <p:cNvPr id="8195" name="Content Placeholder 2"/>
          <p:cNvSpPr>
            <a:spLocks noGrp="1"/>
          </p:cNvSpPr>
          <p:nvPr>
            <p:ph idx="1"/>
          </p:nvPr>
        </p:nvSpPr>
        <p:spPr/>
        <p:txBody>
          <a:bodyPr/>
          <a:lstStyle/>
          <a:p>
            <a:pPr eaLnBrk="1" hangingPunct="1">
              <a:buFont typeface="Arial" charset="0"/>
              <a:buNone/>
            </a:pPr>
            <a:r>
              <a:rPr lang="en-US" altLang="x-none"/>
              <a:t>One of the giraffes at Copenhagen Zoo has been killed, publicly dissected then fed to the lions. Public outrage has been immense. “How could they do such a cruel and terrible thing?” people are asking on Twitter and elsewhere. “And what kind of a sick, weird parent would you have to be to take your children to watch a giraffe being cut up with a surgeon’s knife?”</a:t>
            </a:r>
            <a:endParaRPr lang="en-GB" altLang="x-none"/>
          </a:p>
          <a:p>
            <a:pPr eaLnBrk="1" hangingPunct="1">
              <a:buFont typeface="Arial" charset="0"/>
              <a:buNone/>
            </a:pPr>
            <a:endParaRPr lang="en-GB" altLang="x-non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p:cNvSpPr>
          <p:nvPr>
            <p:ph type="body" idx="1"/>
          </p:nvPr>
        </p:nvSpPr>
        <p:spPr>
          <a:xfrm>
            <a:off x="395288" y="620713"/>
            <a:ext cx="8353425" cy="5761037"/>
          </a:xfrm>
        </p:spPr>
        <p:txBody>
          <a:bodyPr/>
          <a:lstStyle/>
          <a:p>
            <a:pPr>
              <a:lnSpc>
                <a:spcPct val="90000"/>
              </a:lnSpc>
              <a:buFont typeface="Arial" charset="0"/>
              <a:buNone/>
            </a:pPr>
            <a:endParaRPr lang="en-GB" altLang="x-none" dirty="0" smtClean="0"/>
          </a:p>
          <a:p>
            <a:pPr>
              <a:lnSpc>
                <a:spcPct val="90000"/>
              </a:lnSpc>
              <a:buFont typeface="Arial" charset="0"/>
              <a:buNone/>
            </a:pPr>
            <a:r>
              <a:rPr lang="en-GB" altLang="x-none" dirty="0" smtClean="0"/>
              <a:t>Rhetorical </a:t>
            </a:r>
            <a:r>
              <a:rPr lang="en-GB" altLang="x-none" dirty="0"/>
              <a:t>questions have been used.</a:t>
            </a:r>
          </a:p>
          <a:p>
            <a:pPr>
              <a:lnSpc>
                <a:spcPct val="90000"/>
              </a:lnSpc>
              <a:buFont typeface="Arial" charset="0"/>
              <a:buNone/>
            </a:pPr>
            <a:r>
              <a:rPr lang="en-GB" altLang="x-none" dirty="0"/>
              <a:t>“How could…thing?”; “And what…knife?”.</a:t>
            </a:r>
          </a:p>
          <a:p>
            <a:pPr>
              <a:lnSpc>
                <a:spcPct val="90000"/>
              </a:lnSpc>
              <a:buFont typeface="Arial" charset="0"/>
              <a:buNone/>
            </a:pPr>
            <a:r>
              <a:rPr lang="en-GB" altLang="x-none" dirty="0"/>
              <a:t>This involves and engages the reader in the article and encourages the reader to think about what is being written regarding the public’s reaction to what happened at the zoo. </a:t>
            </a:r>
          </a:p>
          <a:p>
            <a:pPr>
              <a:lnSpc>
                <a:spcPct val="90000"/>
              </a:lnSpc>
              <a:buFont typeface="Arial" charset="0"/>
              <a:buNone/>
            </a:pPr>
            <a:endParaRPr lang="en-GB" altLang="x-none" sz="2800" dirty="0"/>
          </a:p>
          <a:p>
            <a:pPr>
              <a:lnSpc>
                <a:spcPct val="90000"/>
              </a:lnSpc>
              <a:buFont typeface="Arial" charset="0"/>
              <a:buNone/>
            </a:pPr>
            <a:endParaRPr lang="en-GB" altLang="x-none" sz="2800" dirty="0"/>
          </a:p>
          <a:p>
            <a:pPr>
              <a:lnSpc>
                <a:spcPct val="90000"/>
              </a:lnSpc>
              <a:buFont typeface="Arial" charset="0"/>
              <a:buNone/>
            </a:pPr>
            <a:endParaRPr lang="en-GB" altLang="x-none"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nSpc>
                <a:spcPct val="90000"/>
              </a:lnSpc>
              <a:buNone/>
            </a:pPr>
            <a:r>
              <a:rPr lang="en-GB" altLang="x-none" dirty="0" smtClean="0"/>
              <a:t>The author uses an example from real life about Copenhagen zoo. </a:t>
            </a:r>
          </a:p>
          <a:p>
            <a:pPr>
              <a:lnSpc>
                <a:spcPct val="90000"/>
              </a:lnSpc>
              <a:buNone/>
            </a:pPr>
            <a:r>
              <a:rPr lang="en-GB" altLang="x-none" dirty="0" smtClean="0"/>
              <a:t>This gets the reader interested in the article straight away and allows her to introduce the main topic of the article- the fact that a giraffe has been killed and fed to lions. </a:t>
            </a:r>
          </a:p>
          <a:p>
            <a:pPr marL="0" marR="0" lvl="0" indent="0" defTabSz="914400" eaLnBrk="1" fontAlgn="auto" latinLnBrk="0" hangingPunct="1">
              <a:lnSpc>
                <a:spcPct val="100000"/>
              </a:lnSpc>
              <a:spcBef>
                <a:spcPts val="0"/>
              </a:spcBef>
              <a:spcAft>
                <a:spcPts val="0"/>
              </a:spcAft>
              <a:buClrTx/>
              <a:buSzTx/>
              <a:buFontTx/>
              <a:buNone/>
              <a:tabLst/>
              <a:defRPr/>
            </a:pPr>
            <a:endParaRPr lang="en-GB" dirty="0"/>
          </a:p>
        </p:txBody>
      </p:sp>
    </p:spTree>
    <p:extLst>
      <p:ext uri="{BB962C8B-B14F-4D97-AF65-F5344CB8AC3E}">
        <p14:creationId xmlns:p14="http://schemas.microsoft.com/office/powerpoint/2010/main" val="1284749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endParaRPr lang="en-GB" altLang="x-none"/>
          </a:p>
        </p:txBody>
      </p:sp>
      <p:sp>
        <p:nvSpPr>
          <p:cNvPr id="24579" name="Rectangle 3"/>
          <p:cNvSpPr>
            <a:spLocks noGrp="1"/>
          </p:cNvSpPr>
          <p:nvPr>
            <p:ph type="body" idx="1"/>
          </p:nvPr>
        </p:nvSpPr>
        <p:spPr/>
        <p:txBody>
          <a:bodyPr/>
          <a:lstStyle/>
          <a:p>
            <a:pPr>
              <a:buFont typeface="Arial" charset="0"/>
              <a:buNone/>
            </a:pPr>
            <a:r>
              <a:rPr lang="en-GB" altLang="x-none"/>
              <a:t>The author has used interesting emotive language.</a:t>
            </a:r>
          </a:p>
          <a:p>
            <a:pPr>
              <a:buFont typeface="Arial" charset="0"/>
              <a:buNone/>
            </a:pPr>
            <a:r>
              <a:rPr lang="en-GB" altLang="x-none"/>
              <a:t>“cruel”; “terrible”; “sick”, “weird”.</a:t>
            </a:r>
          </a:p>
          <a:p>
            <a:pPr>
              <a:buFont typeface="Arial" charset="0"/>
              <a:buNone/>
            </a:pPr>
            <a:r>
              <a:rPr lang="en-GB" altLang="x-none"/>
              <a:t>The immediately grabs the readers attention as it provokes strong feelings and emotions in us regarding what happened to the giraffe. </a:t>
            </a:r>
          </a:p>
          <a:p>
            <a:pPr>
              <a:buFont typeface="Arial" charset="0"/>
              <a:buNone/>
            </a:pPr>
            <a:endParaRPr lang="en-GB" altLang="x-none"/>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1272</Words>
  <Application>Microsoft Office PowerPoint</Application>
  <PresentationFormat>On-screen Show (4:3)</PresentationFormat>
  <Paragraphs>87</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“Effective opening” question</vt:lpstr>
      <vt:lpstr>PowerPoint Presentation</vt:lpstr>
      <vt:lpstr>PowerPoint Presentation</vt:lpstr>
      <vt:lpstr>How to answer</vt:lpstr>
      <vt:lpstr>Example question and model answers</vt:lpstr>
      <vt:lpstr>How effective is the opening paragraph as an introduction? (4 marks)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Explain how the opening paragraph is an effective introduction to the passage (2)</vt:lpstr>
      <vt:lpstr>PowerPoint Presentation</vt:lpstr>
      <vt:lpstr>PowerPoint Presentation</vt:lpstr>
      <vt:lpstr>PowerPoint Presentation</vt:lpstr>
      <vt:lpstr>PowerPoint Presentation</vt:lpstr>
      <vt:lpstr>PowerPoint Presentation</vt:lpstr>
      <vt:lpstr>“The Gr8 Db8”</vt:lpstr>
      <vt:lpstr>PowerPoint Presentation</vt:lpstr>
      <vt:lpstr>“Hoarder Disorder”</vt:lpstr>
      <vt:lpstr>“On the Spot”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about mood/atmosphere</dc:title>
  <dc:creator>Derek Allison</dc:creator>
  <cp:lastModifiedBy>d allison</cp:lastModifiedBy>
  <cp:revision>37</cp:revision>
  <cp:lastPrinted>2020-03-06T08:30:53Z</cp:lastPrinted>
  <dcterms:created xsi:type="dcterms:W3CDTF">2015-01-03T20:02:11Z</dcterms:created>
  <dcterms:modified xsi:type="dcterms:W3CDTF">2020-03-10T14:47:43Z</dcterms:modified>
</cp:coreProperties>
</file>