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7"/>
  </p:handoutMasterIdLst>
  <p:sldIdLst>
    <p:sldId id="256" r:id="rId2"/>
    <p:sldId id="267" r:id="rId3"/>
    <p:sldId id="268" r:id="rId4"/>
    <p:sldId id="269" r:id="rId5"/>
    <p:sldId id="270" r:id="rId6"/>
    <p:sldId id="271" r:id="rId7"/>
    <p:sldId id="258" r:id="rId8"/>
    <p:sldId id="275" r:id="rId9"/>
    <p:sldId id="265" r:id="rId10"/>
    <p:sldId id="260" r:id="rId11"/>
    <p:sldId id="276" r:id="rId12"/>
    <p:sldId id="262" r:id="rId13"/>
    <p:sldId id="277" r:id="rId14"/>
    <p:sldId id="286" r:id="rId15"/>
    <p:sldId id="287" r:id="rId16"/>
    <p:sldId id="272" r:id="rId17"/>
    <p:sldId id="273" r:id="rId18"/>
    <p:sldId id="295" r:id="rId19"/>
    <p:sldId id="281" r:id="rId20"/>
    <p:sldId id="284" r:id="rId21"/>
    <p:sldId id="282" r:id="rId22"/>
    <p:sldId id="288" r:id="rId23"/>
    <p:sldId id="283" r:id="rId24"/>
    <p:sldId id="291" r:id="rId25"/>
    <p:sldId id="285" r:id="rId26"/>
    <p:sldId id="292" r:id="rId27"/>
    <p:sldId id="289" r:id="rId28"/>
    <p:sldId id="296" r:id="rId29"/>
    <p:sldId id="293" r:id="rId30"/>
    <p:sldId id="290" r:id="rId31"/>
    <p:sldId id="294" r:id="rId32"/>
    <p:sldId id="274" r:id="rId33"/>
    <p:sldId id="278" r:id="rId34"/>
    <p:sldId id="279" r:id="rId35"/>
    <p:sldId id="280" r:id="rId36"/>
  </p:sldIdLst>
  <p:sldSz cx="9144000" cy="6858000" type="screen4x3"/>
  <p:notesSz cx="6670675" cy="9929813"/>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69" d="100"/>
          <a:sy n="69" d="100"/>
        </p:scale>
        <p:origin x="54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891353" cy="497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GB" altLang="en-US"/>
          </a:p>
        </p:txBody>
      </p:sp>
      <p:sp>
        <p:nvSpPr>
          <p:cNvPr id="33795" name="Rectangle 3"/>
          <p:cNvSpPr>
            <a:spLocks noGrp="1" noChangeArrowheads="1"/>
          </p:cNvSpPr>
          <p:nvPr>
            <p:ph type="dt" sz="quarter" idx="1"/>
          </p:nvPr>
        </p:nvSpPr>
        <p:spPr bwMode="auto">
          <a:xfrm>
            <a:off x="3777765" y="0"/>
            <a:ext cx="2891353" cy="497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97DFDD38-C36E-4BCE-8A69-A8ECBC96AF47}" type="datetimeFigureOut">
              <a:rPr lang="en-GB" altLang="en-US"/>
              <a:pPr/>
              <a:t>04/02/2020</a:t>
            </a:fld>
            <a:endParaRPr lang="en-GB" altLang="en-US"/>
          </a:p>
        </p:txBody>
      </p:sp>
      <p:sp>
        <p:nvSpPr>
          <p:cNvPr id="33796" name="Rectangle 4"/>
          <p:cNvSpPr>
            <a:spLocks noGrp="1" noChangeArrowheads="1"/>
          </p:cNvSpPr>
          <p:nvPr>
            <p:ph type="ftr" sz="quarter" idx="2"/>
          </p:nvPr>
        </p:nvSpPr>
        <p:spPr bwMode="auto">
          <a:xfrm>
            <a:off x="0" y="9431179"/>
            <a:ext cx="2891353"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GB" altLang="en-US"/>
          </a:p>
        </p:txBody>
      </p:sp>
      <p:sp>
        <p:nvSpPr>
          <p:cNvPr id="33797" name="Rectangle 5"/>
          <p:cNvSpPr>
            <a:spLocks noGrp="1" noChangeArrowheads="1"/>
          </p:cNvSpPr>
          <p:nvPr>
            <p:ph type="sldNum" sz="quarter" idx="3"/>
          </p:nvPr>
        </p:nvSpPr>
        <p:spPr bwMode="auto">
          <a:xfrm>
            <a:off x="3777765" y="9431179"/>
            <a:ext cx="2891353"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7BF7E108-3837-4F30-A031-2BB57741F491}"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1024" units="cm"/>
          <inkml:channel name="T" type="integer" max="2.14748E9" units="dev"/>
        </inkml:traceFormat>
        <inkml:channelProperties>
          <inkml:channelProperty channel="X" name="resolution" value="28.31858" units="1/cm"/>
          <inkml:channelProperty channel="Y" name="resolution" value="28.36565" units="1/cm"/>
          <inkml:channelProperty channel="T" name="resolution" value="1" units="1/dev"/>
        </inkml:channelProperties>
      </inkml:inkSource>
      <inkml:timestamp xml:id="ts0" timeString="2018-10-11T09:02:18.755"/>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FFFF00"/>
    </inkml:brush>
    <inkml:brush xml:id="br2">
      <inkml:brushProperty name="width" value="0.05292" units="cm"/>
      <inkml:brushProperty name="height" value="0.05292" units="cm"/>
      <inkml:brushProperty name="color" value="#92D050"/>
    </inkml:brush>
    <inkml:brush xml:id="br3">
      <inkml:brushProperty name="width" value="0.05292" units="cm"/>
      <inkml:brushProperty name="height" value="0.05292" units="cm"/>
      <inkml:brushProperty name="color" value="#00B0F0"/>
    </inkml:brush>
  </inkml:definitions>
  <inkml:trace contextRef="#ctx0" brushRef="#br0">21372 5219 0,'0'0'78,"0"19"-78,0 1 16,0 20-16,0-20 15,0 39 1,0-39-16,0 99 16,0-39-16,0 19 15,0-59-15,0 99 16,0-60-16,0 40 15,0-79-15,0-1 16,0-19-16,0 20 16,0-20-16,0 0 15,0-1 32,0 21-31,0-20-16,0 0 15,0 19-15,0-19 16,0 0-16,0 20 15,0-40 1,0 20-16,0-1 31,0 1-15,0 20-16,0-20 15,0 0 1,-20 0 0,20-20-1,0 39-15,0-19 16,0 0-1</inkml:trace>
  <inkml:trace contextRef="#ctx0" brushRef="#br0" timeOffset="13095">23693 8731 0,'0'0'172,"40"-20"-157,-20 20 16,0-20 79,-20 0-95,20 20 32,19 0 78,-19 0-63,0 0-31,20 0 250,-40 0-265,20 20-16,-1-20 15,1 0 1,0 0 0,0 20-16,0-20 124,-20 40-77,20-40-31,-1 20-1,-19-20 17,20 20-32,-20-1 15,40 21 1,-20-20-16,-20 0 15,20-20-15,19 39 32,-19-19-1,-20 20-16,0-20-15,0 0 16,0 19-16,0-19 16,0 0-16,0 0 15,0 20-15,0-1 16,20-19-16,-20 0 15,0 0-15,0 0 16,0-1-16,0 1 16,-20 20-16,20-40 15,0 20-15,-20 20 16,-19-21-16,39 41 15,-20 19-15,-20-79 16,0 60-16,21-40 16,-41 39-16,40-59 15,-19 40-15,19-20 16,0 19-16,0-19 15,20 0-15,-20 0 16,0 0-16,20-20 16,-20 20-16,20-20 15,-39 0 1,39 19-1,-20-19-15,20 20 16,0 0-16,-20 0 16,0-20-1,-19 40 1,19-20-1,0-20 1,20 19 0,0 1-16,-20-20 31,0 20-31,0 0 15,20 0 1,-19 0-16,-1-20 16,20 0-1,0 19-15,-20-19 16,20 20-16,-20 0 15,0 0-15,0-20 16,0 40 0,20-40-16,-19 19 15,19 1 16,0-20-15,0 0 187,0 0-203,0-20 15,19 1 1,21 19-16,-20 0 16,0-20-16,-20 20 15,20 0 1,0-20-1,-1 20-15,1 0 16,-20-20 0,0 0-1,20 0 1,0 20-1,0 0 1,19 0 0,-39 0-1,20-19-15,0 19 16,0 0-1,20 0-15,-21 0 16,1 0 15,20 0-15,-20 0 15,0 0-15,19 0-1,-19 0 1,0 0-1,20 0-15,-20 0 16,-1 0-16,21 0 109,-20 0-109,0 0 16,20 19-16,-21 1 15,1-20 1,20 0 0,-20 20 30,19-20-30,-39 20 0,20-20 124,-20 20-124,20 0-1,0-20 1,20 39-1,-20-39 17,-1 20-17,-19-20 1,20 0-1,0 20 1,0 0 0,-20-20 15,20 20 16,-20-20 109,20 20-141,-20-1-15,19 1 31,1 0-31,-20 20 32,0-40-1,20 20 156,-20-20-171,0 19-1,20-19 1,-20 20 218</inkml:trace>
  <inkml:trace contextRef="#ctx0" brushRef="#br0" timeOffset="18567">22939 13156 0,'0'-20'156,"0"0"-140,0 1-16,0 19 15,0-40-15,40 20 16,-20-20-16,39 21 15,-19-21-15,-20 20 16,-20 0-16,20 20 16,-20-20-16,20 20 15,-20-20 16,39 20-15,-39-19-16,20 19 16,0-20-1,20 20-15,-20-40 16,-1 20-16,21 20 15,-20 0-15,0 0 16,19 0-16,-19 0 16,0 0-16,20 0 15,-20 0-15,0 0 16,19 0-16,-19 0 15,0 0-15,0 0 16,19 0-16,-19 0 16,0 0-16,0 0 15,0 0-15,0 0 16,-1 0-16,1 0 15,20 0-15,-20 0 16,0 0-16,-20 20 16,39 0-16,-19-20 15,-20 20-15,20 0 16,0-20-16,0 19 15,0-19-15,-20 40 16,0-20 15,0 0-15,0 20-1,0-21-15,0 1 16,0 20-16,0-20 16,0 0-1,0 19-15,0-19 16,0 0-16,0 20 15,-20-20-15,20-1 16,-20 21 0,0-20-1,0 20 1,0-40-16,1 19 15,-1 1 1,0 0-16,20 0 16,-20-20-16,20 20 15,-20 0-15,0 0 16,0-20-16,1 19 15,-1-19 1,20 20 15,-20-20-31,0 0 16,0 20-1,20-20 1,-39 0-16,19 20 31,0 0-31,-20-20 31,40 0 16,-20 20-31,1-20-1,-21 19 32,20-19 62,0 0-77,-20 0-32,21 0 15,19 20 1,-20-20-16,0 0 15,20 0 188,20 0-203,19 0 16,-19 0-1,0 0-15,20 0 16,-20 0-16,-20 0 16,39 0-16,1 0 15,20 0-15,-41 0 16,1 0-16,0 0 31,0 0-31,0 0 16,0 0-1,-1 0 32,21 0 0,-20 0-32,0 20-15,-20 0 16,20-20-16,-20 20 16,39-20-1,-19 20 1,0-1-16,-20-19 15,20 20-15,-20-20 16,40 0-16,-40 20 16,19 0-16,-19-20 15,20 20-15,0-20 16,-20 40-16,40-21 15,-40 1 1,20 20-16,19-40 16,-39 20-1,0 0 1,20-1-16,-20-19 15,0 40-15,20-40 16,-20 20-16,20 0 16,0 19-1,-20-19-15,0-20 16,20 20-16,-1 0 15,-19 20 1,20-40 0,-20 20-1,0-1-15,0 1 16,0 20-1,0-20 1,0 0-16,0 19 16,0-19-1,0 0-15,0 20 16,0 19-16,-20-39 15,20 0-15,-19 20 16,-1-21-16,20 21 16,0-20-1,-20 0 16,0 0-15,0-20 15,20 20-15,-20-1-16,-19 1 15,19 40-15,0-60 16,20 20-16,-40-1 16,20-19-1,1 0 32,-21 0-31,20 20-1,0 0 1,-19-20-1,19 0-15,0 0 16,-20 0-16,20 0 16,0 0-16,-19 0 15,19 0 48,0 0-48,-20 0-15,21 0 31,-1 0-15,-20-20-16,20 20 31,0 0-31,1 0 16,19-20-16,-40 20 15,20 0-15,0 0 16,-20 0-16,21 0 16,19-19-1,-20 19-15,0 0 31,0-20-15,0 0-16,20 20 16,-20 0-16,1 0 15,-1-20-15,0 20 16,0-40-1,0 21 1,-19-21-16,19 20 16,0 0-1,-20-20 16,20 21 16,-19-21-31,19 20-1,20 0 32,-20 20-31,20-39-1,-20 19 17,20 0-17</inkml:trace>
  <inkml:trace contextRef="#ctx0" brushRef="#br1" timeOffset="25063">1925 4088 0,'0'0'47,"0"0"-31,0 19-1,0 21-15,-40 39 16,40 41-16,-99 78 15,39-99-15,1 40 16,19 60-16,-19-1 16,39-139-16,-20 80 15,-19 0-15,-1 40 16,60-100-1,0 120-15,0-21 16,0-59-16,0-59 16,0 59-16,0-40 15,0 100-15,0-139 16,0 39-16,0 60 15,0-40-15,0-59 16,0 19-16,40 41 16,-1-21-16,-39-59 15,0 39-15,0-39 16,0 40-16,0-21 15,0-19-15,0 0 16,40-20-16,-20 20 16,0 0-16,-20-20 156</inkml:trace>
  <inkml:trace contextRef="#ctx0" brushRef="#br2" timeOffset="29982">1091 8215 0,'0'40'110,"0"-20"-95,-19-1 1,-21 21-16,0 20 15,40-40-15,-20 19 16,-39 21-16,39 39 16,-20-59-16,1 19 15,-61 80-15,81-79 16,-1-41-16,-40 81 15,60-61-15,-40 21 16,21 39-16,-1-59 16,0 19-16,0-19 15,20 0-15,-20-1 16,0 1-16,20 20 15,0-21-15,-19 1 16,19-20-16,0 20 16,0 19-16,0 1 15,0-41-15,0 41 16,0 39-16,0-59 15,0 0-15,0-1 16,0 21-16,0-1 16,0 1-16,0-21 15,0 21 1,0-40-16,0 20 15,0 79-15,0-80 16,0 21-16,0 19 16,0-39-16,0 59 15,0-19-15,0 19 16,0-60-16,0 80 15,0-39-15,0 39 16,0-60-16,19 60 16,-19-39-16,20 79 15,-20-120-15,0-19 16,0 79-16,0 20 15,0-79-15,0 0 16,0 19-16,20 1 16,20 19-16,-20-59 15,-20 20-15,0-20 16,0 39-16,0-39 15,19 20-15,-19-20 16,20-1-16,-20 61 16,0-21-16,20-39 15,0 0 1,-20 20-16,0-21 15,20 21-15,-20-20 16,20-20-16,0 20 16,-20 0-16,0 0 15,19-20-15,-19 39 63,0-19-48,20 0 1,0 20 249,0-21-265,20 21 16,-21-20-16,1 20 15,-20-20-15,20-1 16,-20-19 109</inkml:trace>
  <inkml:trace contextRef="#ctx0" brushRef="#br3" timeOffset="36254">21312 13116 0,'0'-19'63,"20"19"-63,20 19 15,-20 21-15,19-20 16,-19 20-16,40-20 16,-41 59-16,1-59 15,40 59-15,-20-59 16,-21 0-16,21 20 15,-20-21-15,20 21 16,-21 0-16,21-1 16,-40 1-16,0 20 15,20-41-15,20 21 16,-20-20-1,-1 20-15,21-1 16,-20 1-16,20-20 16,-40 20-16,0-21 15,19 1-15,1-20 16,-20 20-16,20 0 15,-20 0-15,20 0 16,20 39-16,-40-19 16,19-20-16,1 39 15,0-19-15,0-20 16,-20 19-16,0-19 15,20 0-15,0 20 16,-20-20 0,0 0-16,0 19 15,0-19-15,20 40 16,-20-21-16,0 21 15,0-40-15,0 0 16,0 19-16,39-19 16,-39 40-16,0-41 15,0 41-15,0-1 16,0-19-1,0-20-15,0 0 16,0 20-16,0-21 16,0 1-16,0 40 15,0-21-15,0-19 16,0 0-1,0 20-15,0-20 16,0-1 0,0 21-16,0-20 15,0 0 1,0 20-16,0-40 31,0 19-15,0 1-1,0 0 16,0 0-31,0-20 16,-20 20 15,1 0 94,19-1-78,0 1-32</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1024" units="cm"/>
          <inkml:channel name="T" type="integer" max="2.14748E9" units="dev"/>
        </inkml:traceFormat>
        <inkml:channelProperties>
          <inkml:channelProperty channel="X" name="resolution" value="28.31858" units="1/cm"/>
          <inkml:channelProperty channel="Y" name="resolution" value="28.36565" units="1/cm"/>
          <inkml:channelProperty channel="T" name="resolution" value="1" units="1/dev"/>
        </inkml:channelProperties>
      </inkml:inkSource>
      <inkml:timestamp xml:id="ts0" timeString="2018-10-12T10:02:24.258"/>
    </inkml:context>
    <inkml:brush xml:id="br0">
      <inkml:brushProperty name="width" value="0.05292" units="cm"/>
      <inkml:brushProperty name="height" value="0.05292" units="cm"/>
      <inkml:brushProperty name="color" value="#FFFF00"/>
    </inkml:brush>
  </inkml:definitions>
  <inkml:trace contextRef="#ctx0" brushRef="#br0">23138 5000 0,'0'0'141,"0"20"-141,0 20 15,0-20-15,0 0 16,0 39-16,-40 1 15,40-21 1,0-19-16,0 40 16,0-40-16,0 59 15,0-59-15,0 39 16,0 1-16,0-1 15,0-39-15,0 20 16,0 19-16,0 1 16,0-60-16,-20 40 15,20-1-15,0 21 16,0-40-16,0 39 15,0-39-15</inkml:trace>
  <inkml:trace contextRef="#ctx0" brushRef="#br0" timeOffset="2552.25">23654 7620 0,'0'0'265,"20"0"-265,19 0 16,-19 0-16,0 0 16,20 0-16,19 0 15,-39 0-15,0 0 16,39 0-16,-19 0 15,-20 0-15,0 0 16,19 0 0,-19 0 30,0 0-30,0 0 0,20 0-1,-20 0 1,-1 20-16,21-20 15,-40 19-15,0 1 63,0 20-48,0-20-15,0 0 16,0 39-16,0-19 16,0 59-16,-20-59 15,0-1-15,1 61 16,19-61-16,-20-19 15,-20 20-15,40 19 16,-20-39-16,0 20 16,20-40-16,-20 20 15,1 0-15,19 19 31,-20-39-31,20 0 16,-20 0 0,0 20-16,20-20 15,-20 20-15,20-20 16,-20 20-1,1 0-15,19-20 16,0 20 0,-20-1-16,20 1 15,-20 0-15,0 0 16,-20 39-16,20-59 15,-19 20-15,19 0 16,20-20 171,0 0-171,20 0-1,19 0-15,21 0 16,0 0-16,-1 20 16,-19 0-16,99-20 15,-80 0-15,60 0 16,-79 0-16,20 0 15,-1 0-15,-19 0 16,-20 0-16,-1 0 16</inkml:trace>
  <inkml:trace contextRef="#ctx0" brushRef="#br0" timeOffset="5192.51">22701 10834 0,'0'-19'0,"20"19"16,0 0 0,-20-20-16,20 0 31,0 20-16,19-40-15,-19 40 16,40-39-16,-21 19 16,61 0-16,-41 0 15,1 20-15,-21 0 16,-19 0-16,0 0 15,20 0-15,19 0 16,-39 0-16,20 20 16,59 39-1,20-19-15,-59-40 16,-21 20-16,21-20 15,-1 20-15,-39-20 16,20 0-16,-20 20 16,0 19-1,-20-19 1,0 0-16,0 20 15,19-20-15,-19 39 16,0-39-16,0 20 16,0-40-1,0 19 1,-19 1-16,-1 0 15,0-20-15,20 20 16,-40-20-16,-19 0 16,-1 20-16,40-20 15,-39 0-15,19 0 16,-19 0-16,-1 0 15,0 0-15,41 0 16,-1 0-16,-20 0 16,20 0-1,0 0-15,-39 0 16,19 0-16,20 0 15,20 0 173,40 20-188,-20 19 15,39-19-15,21 40 16,-41-40-16,61 39 15,-1 1-15,20-1 16,-79-19-16,-21-20 31,21 19-15,-20-19-16,20 20 15,-40-20-15,0 0 16,20-1-16,-1-19 16,-19 40-16,0-40 15,20 20-15,-20 0 16,0 39-16,20 1 15,-20-20-15,0-21 16,0 1-16,0 20 16,0-20-16,0 0 15,0 19-15,0-19 16,0 40-16,0-40 15,0 19-15,0-19 16,0 0-16,0 0 16,0 0-16,0-1 15,0-19-15,-40 40 16,21-20-16,-21 0 15,20-20-15,0 39 16,-20-39-16,40 0 16,-19 20-1,-21 0-15,20 0 16,0 0-16,0-20 15,-19 0 1,19 0-16,0 0 16,-20 0-16,21 0 15,-1-20-15,-40 20 16,20 0-16,21 0 15,-41 0-15,20 0 16,1 0-16,-41 0 16,61 0-16,-1 0 15,0 0-15,-20 0 16,20 0-1,0 0-15,20-20 32,-19 20-17,19-20 1,-20 0-16,0 20 15,20-39-15,-40-1 16,40 20-16,0 0 16,-39-19-1,19 19-15,0-20 16,20 20-16,0 1 31,0-21-15,-20 40-16,20-20 31,0 0-16,-20 20-15,20-20 16,0 0-16,-20-19 16,0 19-1,20-20 1,-19 20-16</inkml:trace>
  <inkml:trace contextRef="#ctx0" brushRef="#br0" timeOffset="11009.1">952 5556 0,'0'20'63,"0"20"-63,0-1 15,-19 80-15,19-39 16,0 98-16,0-19 16,0-99-16,0 138 15,-20-39-15,0 99 16,20-159-16,0 139 15,0-59-15,0-100 16,0-59-16,0 39 16,0 1-16,0-20 15,0-21-15,0 41 16,0-1-16,0 1 15,0-40-15,0 59 16,0 20 0,0-39-16,0-40 15,0 79-15,0 0 16,0-19-16,0-41 15,0 41-15,0 39 16,0-80-16,0 21 16,0-20-16,0-20 15,0 39-15,0-19 16,0-20-16,0-1 15,0 21-15,0 20 16,0-1-16,0-39 16,0 79-16,0-39 15,0-21-15,0-19 16,0 0-16,0 20 15,0 19-15,0-39 16,0 0-16,0 40 16,0-21-16,0 21 15,0-40-15,0 0 141</inkml:trace>
  <inkml:trace contextRef="#ctx0" brushRef="#br0" timeOffset="13993.39">595 9624 0,'0'0'46,"0"0"-30,0 20 0,20 0-16,0 0 15,20 19-15,-20-19 16,39 40-16,-39-21 15,20 21-15,-21-21 16,1-19-16,0 0 16,20 20-16,-40-20 15,20 19-15,-1-19 16,-19 0-16,20-20 15,0 40 1,-20-20-16,20-1 0,-20-19 31,0 20-31,0 20 16,20-40 155,0 0-155,-20-20 0,20 0-16,-1 0 15,1-59-15,40-40 16,-40 99-16,19-39 15,21-21-15,-20 41 16,-21 19-16,21 0 16,-20-40-16,0 60 15,-20-39-15,39 19 16,-39 0-16,0-20 15,0 20 32,0 1-16,20-1-31,0 0 16,-20 20 327,0 0-327,-20 0-16,0 20 16,1-20-16,-1 0 15,-20 20-15,20-1 16,0-19-16,1 0 15,-1 0-15,-20 0 16,20 0-16,0 0 16,-19 20-1,19-20 48,0 0-63,-20 0 15,40 20-15,-20-20 16,1 0-16,-21 0 15,40 20-15,-20-20 16,0 0 0,0 0 264,-19 0-264,19 0-16,0 0 16,0 0-1,-20 20 1,21 0 140,-21-20-125,20 0-15,0 0-1,-19 0 16,19 0 16,0 0-31,0 0-16,0 0 15,0 0-15,0 0 16,1 0-16,-1 0 16,0-20-16</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1024" units="cm"/>
          <inkml:channel name="T" type="integer" max="2.14748E9" units="dev"/>
        </inkml:traceFormat>
        <inkml:channelProperties>
          <inkml:channelProperty channel="X" name="resolution" value="28.31858" units="1/cm"/>
          <inkml:channelProperty channel="Y" name="resolution" value="28.36565" units="1/cm"/>
          <inkml:channelProperty channel="T" name="resolution" value="1" units="1/dev"/>
        </inkml:channelProperties>
      </inkml:inkSource>
      <inkml:timestamp xml:id="ts0" timeString="2018-10-12T10:09:50.397"/>
    </inkml:context>
    <inkml:brush xml:id="br0">
      <inkml:brushProperty name="width" value="0.05292" units="cm"/>
      <inkml:brushProperty name="height" value="0.05292" units="cm"/>
      <inkml:brushProperty name="color" value="#FFFF00"/>
    </inkml:brush>
  </inkml:definitions>
  <inkml:trace contextRef="#ctx0" brushRef="#br0">20022 6489 0,'0'0'94,"0"19"-79,0 21-15,0 20 16,0-40-16,0 59 15,0-39-15,-20 39 16,1-19-16,19-21 16,0 1-16,-20 19 15,20 1-15,0-20 16,0 19-16,0 1 15,0-1-15,0-39 16,0 20-16,0 19 16,0-39-16,0 0 15,-20 20-15,0 39 16,20-39-16,-20 19 15,20-19-15,-20 19 16,1 1-16,19 0 16,-20-41-16,20 21 15,0-20-15,0 0 16,-20 19-16,0-19 15,20 0-15,0 20 16,0-20 0,0-20 140,20-40-156</inkml:trace>
  <inkml:trace contextRef="#ctx0" brushRef="#br0" timeOffset="1312.1299">22880 9227 0,'20'-20'62,"0"20"-46,-1 0 0,1 0-1,60 20-15,59-20 16,19 0-16,-98 0 15,99 20-15,39 59 16,-79-39-16,-59 0 16,-1-1-16,-39-19 15,20 20-15,-21-20 16,-19 0-16,0 19 15,0 21-15,0-1 16,-19 1-16,-1-40 16,-20 119-16,-39-40 15,59-40-15,-20-19 16,-39 119-16,-1 19 15,1-39-15,59-99 16,20 20-16,-20-21 16,1-19-16,-1 0 15,0 0-15,20 19 16,0-39 62,20 0-63,39 0-15,80-39 16,-60 39-16,140 0 16,59 0-16,-60 0 15,-139 0-15,80 0 16,-20 0-16,-80 0 15</inkml:trace>
  <inkml:trace contextRef="#ctx0" brushRef="#br0" timeOffset="4392.4299">23495 11966 0,'40'0'78,"-1"0"-78,80 0 16,80 0-16,-40 0 15,-100 0-15,120 59 16,-20 1-16,-1 39 16,-118-40-16,119 41 15,-100-41-15,-19-39 16,-40 39-16,0-19 15,20 0-15,0-40 16,-20 40 0,-20-21-16,20 21 15,-40-20-15,0 39 16,1-39-16,-61 0 15,61 0-15,-21 0 16,-39 39-16,59-39 16,1-20-16,19 0 15,0 0-15,-20 20 203,1 0-187,-1 0-16,-59 0 15,-40 19-15,40-39 16,59 0-16,20 0 15,20 0 282,40 0-297,-20 0 16,-1 0-16,21 20 15,-20 0-15,20-20 16,19 59-16,-39-39 15,40-20-15,-21 20 16,-19 0-16,20-20 16,-40 0-16,20 40 15,-1-40-15,21 0 31,-20 20-15,0 19-16,-20-19 16,40 0-16,-21 20 15,41 19-15,-20-19 16,-1-20-16,-19 19 15,0-19-15,-20 0 16,40-20-16,-40 60 16,39-21-16,-39-19 15,40 40 1,-20-41-16,-20 61 15,0-60-15,0 19 16,0 21-16,0-40 16,0 0-16,0 39 15,0-19-15,0-20 16,0-1-16,0 61 15,-40-21-15,40-39 16,0 20-16,-40-20 16,21 0-16,-21 19 15,20-19-15,0-20 16,-19 40-16,19-20 15,0 19-15,-20-39 16,20 20 0,-39 0-16,19-20 15,20 40-15,-39-20 16,19-20-16,20 19 15,-39-19-15,39 0 16,-20 0-16,20 0 16,0 0-1,-19 0 1,19 0-16,0 0 15,-20 0-15,-19-19 16,-1 19-16,40 0 16,-39-20-16,-1-20 15,21 40-15,19-20 16,-59-19-16,19-1 15,-19-40-15,-21 21 16,81 59-16,-41-79 16,-39-1-16,0 40 15,79 21-15,0-21 16,0 20-16,0 0 15,-39-19-15,59 19 16,-20-20-16,0 20 16,20-19-1,-20 19-15,0 0 16,20-20-1,0 20-15,0 0 16,-20-19-16,1 19 16,19 0-1,0-20-15,0 21 16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3F726E22-721C-4757-88BD-59AD379C6ED4}" type="datetimeFigureOut">
              <a:rPr lang="en-GB"/>
              <a:pPr>
                <a:defRPr/>
              </a:pPr>
              <a:t>04/02/2020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2CCC1972-6586-4368-B379-3313E7F01267}" type="slidenum">
              <a:rPr lang="en-GB" altLang="en-US"/>
              <a:pPr/>
              <a:t>‹#›</a:t>
            </a:fld>
            <a:endParaRPr lang="en-GB" altLang="en-US"/>
          </a:p>
        </p:txBody>
      </p:sp>
    </p:spTree>
    <p:extLst>
      <p:ext uri="{BB962C8B-B14F-4D97-AF65-F5344CB8AC3E}">
        <p14:creationId xmlns:p14="http://schemas.microsoft.com/office/powerpoint/2010/main" val="425200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6B6A1079-05B0-4CC6-8C0E-FF8D3285A67E}" type="datetimeFigureOut">
              <a:rPr lang="en-GB"/>
              <a:pPr>
                <a:defRPr/>
              </a:pPr>
              <a:t>04/02/2020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73F42BEA-3369-4F81-9129-33EA9B507D87}" type="slidenum">
              <a:rPr lang="en-GB" altLang="en-US"/>
              <a:pPr/>
              <a:t>‹#›</a:t>
            </a:fld>
            <a:endParaRPr lang="en-GB" altLang="en-US"/>
          </a:p>
        </p:txBody>
      </p:sp>
    </p:spTree>
    <p:extLst>
      <p:ext uri="{BB962C8B-B14F-4D97-AF65-F5344CB8AC3E}">
        <p14:creationId xmlns:p14="http://schemas.microsoft.com/office/powerpoint/2010/main" val="1778446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2E08563-FEDC-4AD7-9F54-500554B9B02D}" type="datetimeFigureOut">
              <a:rPr lang="en-GB"/>
              <a:pPr>
                <a:defRPr/>
              </a:pPr>
              <a:t>04/02/2020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B5D737F-544E-49BD-8912-C4BDBF454F90}" type="slidenum">
              <a:rPr lang="en-GB" altLang="en-US"/>
              <a:pPr/>
              <a:t>‹#›</a:t>
            </a:fld>
            <a:endParaRPr lang="en-GB" altLang="en-US"/>
          </a:p>
        </p:txBody>
      </p:sp>
    </p:spTree>
    <p:extLst>
      <p:ext uri="{BB962C8B-B14F-4D97-AF65-F5344CB8AC3E}">
        <p14:creationId xmlns:p14="http://schemas.microsoft.com/office/powerpoint/2010/main" val="1481664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2585730-EDD7-40C8-B433-CEF4963A7E29}" type="datetimeFigureOut">
              <a:rPr lang="en-GB"/>
              <a:pPr>
                <a:defRPr/>
              </a:pPr>
              <a:t>04/02/2020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9862B59-23CC-440E-A247-E7B7B66D511C}" type="slidenum">
              <a:rPr lang="en-GB" altLang="en-US"/>
              <a:pPr/>
              <a:t>‹#›</a:t>
            </a:fld>
            <a:endParaRPr lang="en-GB" altLang="en-US"/>
          </a:p>
        </p:txBody>
      </p:sp>
    </p:spTree>
    <p:extLst>
      <p:ext uri="{BB962C8B-B14F-4D97-AF65-F5344CB8AC3E}">
        <p14:creationId xmlns:p14="http://schemas.microsoft.com/office/powerpoint/2010/main" val="878957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04ACFA7-BF5C-439F-AC0E-A2E081CA9862}" type="datetimeFigureOut">
              <a:rPr lang="en-GB"/>
              <a:pPr>
                <a:defRPr/>
              </a:pPr>
              <a:t>04/02/2020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2405FC14-46E6-4DCD-94E0-C241FF0E3BAE}" type="slidenum">
              <a:rPr lang="en-GB" altLang="en-US"/>
              <a:pPr/>
              <a:t>‹#›</a:t>
            </a:fld>
            <a:endParaRPr lang="en-GB" altLang="en-US"/>
          </a:p>
        </p:txBody>
      </p:sp>
    </p:spTree>
    <p:extLst>
      <p:ext uri="{BB962C8B-B14F-4D97-AF65-F5344CB8AC3E}">
        <p14:creationId xmlns:p14="http://schemas.microsoft.com/office/powerpoint/2010/main" val="267237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569711C3-4B4E-4B47-8DAD-87DAC0B11AB2}" type="datetimeFigureOut">
              <a:rPr lang="en-GB"/>
              <a:pPr>
                <a:defRPr/>
              </a:pPr>
              <a:t>04/02/2020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7F5E38EA-4017-44BE-9CC8-0F49301A974D}" type="slidenum">
              <a:rPr lang="en-GB" altLang="en-US"/>
              <a:pPr/>
              <a:t>‹#›</a:t>
            </a:fld>
            <a:endParaRPr lang="en-GB" altLang="en-US"/>
          </a:p>
        </p:txBody>
      </p:sp>
    </p:spTree>
    <p:extLst>
      <p:ext uri="{BB962C8B-B14F-4D97-AF65-F5344CB8AC3E}">
        <p14:creationId xmlns:p14="http://schemas.microsoft.com/office/powerpoint/2010/main" val="147831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05E154CE-B5B0-4563-9744-C2341C276C82}" type="datetimeFigureOut">
              <a:rPr lang="en-GB"/>
              <a:pPr>
                <a:defRPr/>
              </a:pPr>
              <a:t>04/02/2020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E8B8BD08-5EE2-4EA6-89D2-4F3914BADF19}" type="slidenum">
              <a:rPr lang="en-GB" altLang="en-US"/>
              <a:pPr/>
              <a:t>‹#›</a:t>
            </a:fld>
            <a:endParaRPr lang="en-GB" altLang="en-US"/>
          </a:p>
        </p:txBody>
      </p:sp>
    </p:spTree>
    <p:extLst>
      <p:ext uri="{BB962C8B-B14F-4D97-AF65-F5344CB8AC3E}">
        <p14:creationId xmlns:p14="http://schemas.microsoft.com/office/powerpoint/2010/main" val="3669261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528E740-F050-499A-9656-9615A737A3DA}" type="datetimeFigureOut">
              <a:rPr lang="en-GB"/>
              <a:pPr>
                <a:defRPr/>
              </a:pPr>
              <a:t>04/02/2020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0C7CDEE4-321F-4EB7-9495-2488DC8A325E}" type="slidenum">
              <a:rPr lang="en-GB" altLang="en-US"/>
              <a:pPr/>
              <a:t>‹#›</a:t>
            </a:fld>
            <a:endParaRPr lang="en-GB" altLang="en-US"/>
          </a:p>
        </p:txBody>
      </p:sp>
    </p:spTree>
    <p:extLst>
      <p:ext uri="{BB962C8B-B14F-4D97-AF65-F5344CB8AC3E}">
        <p14:creationId xmlns:p14="http://schemas.microsoft.com/office/powerpoint/2010/main" val="2223509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296F7D8-FB5F-426D-832B-008496F84FF1}" type="datetimeFigureOut">
              <a:rPr lang="en-GB"/>
              <a:pPr>
                <a:defRPr/>
              </a:pPr>
              <a:t>04/02/2020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C95F0B86-44F8-421D-A082-B2FF78BEB0C2}" type="slidenum">
              <a:rPr lang="en-GB" altLang="en-US"/>
              <a:pPr/>
              <a:t>‹#›</a:t>
            </a:fld>
            <a:endParaRPr lang="en-GB" altLang="en-US"/>
          </a:p>
        </p:txBody>
      </p:sp>
    </p:spTree>
    <p:extLst>
      <p:ext uri="{BB962C8B-B14F-4D97-AF65-F5344CB8AC3E}">
        <p14:creationId xmlns:p14="http://schemas.microsoft.com/office/powerpoint/2010/main" val="3483430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271A211-3725-4F02-A697-CC2093C70453}" type="datetimeFigureOut">
              <a:rPr lang="en-GB"/>
              <a:pPr>
                <a:defRPr/>
              </a:pPr>
              <a:t>04/02/2020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118D1BA-B56F-4087-BDC5-5B91B61BB138}" type="slidenum">
              <a:rPr lang="en-GB" altLang="en-US"/>
              <a:pPr/>
              <a:t>‹#›</a:t>
            </a:fld>
            <a:endParaRPr lang="en-GB" altLang="en-US"/>
          </a:p>
        </p:txBody>
      </p:sp>
    </p:spTree>
    <p:extLst>
      <p:ext uri="{BB962C8B-B14F-4D97-AF65-F5344CB8AC3E}">
        <p14:creationId xmlns:p14="http://schemas.microsoft.com/office/powerpoint/2010/main" val="3639754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F6B413C-A5D3-49E6-9E32-3BC1E75132B4}" type="datetimeFigureOut">
              <a:rPr lang="en-GB"/>
              <a:pPr>
                <a:defRPr/>
              </a:pPr>
              <a:t>04/02/2020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DAD5DEA3-3B37-4B93-A9A7-6FB1976A8521}" type="slidenum">
              <a:rPr lang="en-GB" altLang="en-US"/>
              <a:pPr/>
              <a:t>‹#›</a:t>
            </a:fld>
            <a:endParaRPr lang="en-GB" altLang="en-US"/>
          </a:p>
        </p:txBody>
      </p:sp>
    </p:spTree>
    <p:extLst>
      <p:ext uri="{BB962C8B-B14F-4D97-AF65-F5344CB8AC3E}">
        <p14:creationId xmlns:p14="http://schemas.microsoft.com/office/powerpoint/2010/main" val="1449821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7517602-E34A-46C5-B8D7-3F7F4927A898}" type="datetimeFigureOut">
              <a:rPr lang="en-GB"/>
              <a:pPr>
                <a:defRPr/>
              </a:pPr>
              <a:t>04/02/2020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E6537483-A9DC-47EE-8E74-E6E5678505E0}"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GB" altLang="en-US" sz="6600" b="1" dirty="0"/>
              <a:t>RUAE WORKSHOP</a:t>
            </a:r>
          </a:p>
        </p:txBody>
      </p:sp>
      <p:sp>
        <p:nvSpPr>
          <p:cNvPr id="3" name="Subtitle 2"/>
          <p:cNvSpPr>
            <a:spLocks noGrp="1"/>
          </p:cNvSpPr>
          <p:nvPr>
            <p:ph type="subTitle" idx="1"/>
          </p:nvPr>
        </p:nvSpPr>
        <p:spPr/>
        <p:txBody>
          <a:bodyPr>
            <a:normAutofit/>
          </a:bodyPr>
          <a:lstStyle/>
          <a:p>
            <a:pPr algn="l" eaLnBrk="1" hangingPunct="1">
              <a:lnSpc>
                <a:spcPct val="90000"/>
              </a:lnSpc>
            </a:pPr>
            <a:r>
              <a:rPr lang="en-GB" altLang="en-US" sz="6000" i="1" dirty="0">
                <a:solidFill>
                  <a:schemeClr val="tx1"/>
                </a:solidFill>
              </a:rPr>
              <a:t>Context questions</a:t>
            </a:r>
            <a:endParaRPr lang="en-GB" altLang="en-US" sz="6000" b="1" i="1" u="sng"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457200" y="404813"/>
            <a:ext cx="8229600" cy="5919787"/>
          </a:xfrm>
        </p:spPr>
        <p:txBody>
          <a:bodyPr/>
          <a:lstStyle/>
          <a:p>
            <a:pPr eaLnBrk="1" hangingPunct="1">
              <a:buFont typeface="Arial" panose="020B0604020202020204" pitchFamily="34" charset="0"/>
              <a:buNone/>
            </a:pPr>
            <a:endParaRPr lang="en-GB" altLang="en-US"/>
          </a:p>
          <a:p>
            <a:pPr eaLnBrk="1" hangingPunct="1">
              <a:buFont typeface="Arial" panose="020B0604020202020204" pitchFamily="34" charset="0"/>
              <a:buNone/>
            </a:pPr>
            <a:r>
              <a:rPr lang="en-GB" altLang="en-US"/>
              <a:t>Show how the context helped you work out the meaning of the word “torrid”.</a:t>
            </a:r>
          </a:p>
          <a:p>
            <a:pPr eaLnBrk="1" hangingPunct="1">
              <a:buFont typeface="Wingdings 2" panose="05020102010507070707" pitchFamily="18" charset="2"/>
              <a:buNone/>
            </a:pPr>
            <a:endParaRPr lang="en-GB" altLang="en-US" i="1">
              <a:solidFill>
                <a:srgbClr val="FF0000"/>
              </a:solidFill>
            </a:endParaRPr>
          </a:p>
          <a:p>
            <a:pPr eaLnBrk="1" hangingPunct="1">
              <a:buFont typeface="Wingdings 2" panose="05020102010507070707" pitchFamily="18" charset="2"/>
              <a:buNone/>
            </a:pPr>
            <a:r>
              <a:rPr lang="en-GB" altLang="en-US" i="1">
                <a:solidFill>
                  <a:srgbClr val="002060"/>
                </a:solidFill>
              </a:rPr>
              <a:t>She was five years old, due to start school in three months time. It was a torrid, but beautiful day and she was playing between the film of shimmering heat. It was the kind of heat that could wear a mere mortal down his bare bones.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endParaRPr lang="en-GB" altLang="en-US"/>
          </a:p>
        </p:txBody>
      </p:sp>
      <p:sp>
        <p:nvSpPr>
          <p:cNvPr id="28675" name="Rectangle 3"/>
          <p:cNvSpPr>
            <a:spLocks noGrp="1"/>
          </p:cNvSpPr>
          <p:nvPr>
            <p:ph type="body" idx="1"/>
          </p:nvPr>
        </p:nvSpPr>
        <p:spPr/>
        <p:txBody>
          <a:bodyPr/>
          <a:lstStyle/>
          <a:p>
            <a:pPr>
              <a:buFont typeface="Arial" panose="020B0604020202020204" pitchFamily="34" charset="0"/>
              <a:buNone/>
            </a:pPr>
            <a:r>
              <a:rPr lang="en-GB" altLang="en-US" sz="3600"/>
              <a:t>“torrid” means uncomfortable and unpleasant.</a:t>
            </a:r>
          </a:p>
          <a:p>
            <a:pPr>
              <a:buFont typeface="Arial" panose="020B0604020202020204" pitchFamily="34" charset="0"/>
              <a:buNone/>
            </a:pPr>
            <a:r>
              <a:rPr lang="en-GB" altLang="en-US" sz="3600"/>
              <a:t>The author tells us about the “shimmering heat” and that it was so warm that it could “wear a mere mortal down to his bare bones”. This emphasises how unbearable and dreadful the heat was.</a:t>
            </a:r>
            <a:r>
              <a:rPr lang="en-GB" altLang="en-US" sz="2800"/>
              <a:t> </a:t>
            </a:r>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157320" y="1471680"/>
              <a:ext cx="8715600" cy="4172040"/>
            </p14:xfrm>
          </p:contentPart>
        </mc:Choice>
        <mc:Fallback xmlns="">
          <p:pic>
            <p:nvPicPr>
              <p:cNvPr id="2" name="Ink 1"/>
              <p:cNvPicPr/>
              <p:nvPr/>
            </p:nvPicPr>
            <p:blipFill>
              <a:blip r:embed="rId3"/>
              <a:stretch>
                <a:fillRect/>
              </a:stretch>
            </p:blipFill>
            <p:spPr>
              <a:xfrm>
                <a:off x="147960" y="1462320"/>
                <a:ext cx="8734320" cy="4190760"/>
              </a:xfrm>
              <a:prstGeom prst="rect">
                <a:avLst/>
              </a:prstGeom>
            </p:spPr>
          </p:pic>
        </mc:Fallback>
      </mc:AlternateContent>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457200" y="549275"/>
            <a:ext cx="8229600" cy="5775325"/>
          </a:xfrm>
        </p:spPr>
        <p:txBody>
          <a:bodyPr/>
          <a:lstStyle/>
          <a:p>
            <a:pPr eaLnBrk="1" hangingPunct="1">
              <a:buFont typeface="Arial" panose="020B0604020202020204" pitchFamily="34" charset="0"/>
              <a:buNone/>
            </a:pPr>
            <a:r>
              <a:rPr lang="en-GB" altLang="en-US"/>
              <a:t>Show how the context helped you work out the meaning of the word “petulant”. (2)</a:t>
            </a:r>
          </a:p>
          <a:p>
            <a:pPr eaLnBrk="1" hangingPunct="1"/>
            <a:endParaRPr lang="en-GB" altLang="en-US"/>
          </a:p>
          <a:p>
            <a:pPr eaLnBrk="1" hangingPunct="1">
              <a:buFont typeface="Wingdings 2" panose="05020102010507070707" pitchFamily="18" charset="2"/>
              <a:buNone/>
            </a:pPr>
            <a:endParaRPr lang="en-GB" altLang="en-US"/>
          </a:p>
          <a:p>
            <a:pPr eaLnBrk="1" hangingPunct="1">
              <a:buFont typeface="Wingdings 2" panose="05020102010507070707" pitchFamily="18" charset="2"/>
              <a:buNone/>
            </a:pPr>
            <a:r>
              <a:rPr lang="en-GB" altLang="en-US" i="1">
                <a:solidFill>
                  <a:srgbClr val="002060"/>
                </a:solidFill>
              </a:rPr>
              <a:t>The good natured young man hurried away and Philip, full of </a:t>
            </a:r>
            <a:r>
              <a:rPr lang="en-GB" altLang="en-US" b="1" i="1">
                <a:solidFill>
                  <a:srgbClr val="002060"/>
                </a:solidFill>
              </a:rPr>
              <a:t>petulant</a:t>
            </a:r>
            <a:r>
              <a:rPr lang="en-GB" altLang="en-US" i="1">
                <a:solidFill>
                  <a:srgbClr val="002060"/>
                </a:solidFill>
              </a:rPr>
              <a:t> rage, attempted to keep his childish temper in check, as he flooded her with a final stream  of advice and injunctions- where to stop, how to learn Italian, when to use mosquito nets, what pictures to look at. </a:t>
            </a:r>
          </a:p>
          <a:p>
            <a:pPr eaLnBrk="1" hangingPunct="1">
              <a:buFont typeface="Wingdings 2" panose="05020102010507070707" pitchFamily="18" charset="2"/>
              <a:buNone/>
            </a:pPr>
            <a:endParaRPr lang="en-GB" altLang="en-US">
              <a:solidFill>
                <a:srgbClr val="00206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p:cNvSpPr>
          <p:nvPr>
            <p:ph type="body" idx="1"/>
          </p:nvPr>
        </p:nvSpPr>
        <p:spPr>
          <a:xfrm>
            <a:off x="395288" y="549275"/>
            <a:ext cx="8424862" cy="5975350"/>
          </a:xfrm>
        </p:spPr>
        <p:txBody>
          <a:bodyPr/>
          <a:lstStyle/>
          <a:p>
            <a:pPr>
              <a:buFont typeface="Arial" panose="020B0604020202020204" pitchFamily="34" charset="0"/>
              <a:buNone/>
            </a:pPr>
            <a:endParaRPr lang="en-GB" altLang="en-US"/>
          </a:p>
          <a:p>
            <a:pPr>
              <a:buFont typeface="Arial" panose="020B0604020202020204" pitchFamily="34" charset="0"/>
              <a:buNone/>
            </a:pPr>
            <a:endParaRPr lang="en-GB" altLang="en-US"/>
          </a:p>
          <a:p>
            <a:pPr>
              <a:buFont typeface="Arial" panose="020B0604020202020204" pitchFamily="34" charset="0"/>
              <a:buNone/>
            </a:pPr>
            <a:r>
              <a:rPr lang="en-GB" altLang="en-US"/>
              <a:t>The word “petulant” means rude and cheeky. </a:t>
            </a:r>
          </a:p>
          <a:p>
            <a:pPr>
              <a:buFont typeface="Arial" panose="020B0604020202020204" pitchFamily="34" charset="0"/>
              <a:buNone/>
            </a:pPr>
            <a:r>
              <a:rPr lang="en-GB" altLang="en-US"/>
              <a:t>The author refers to the words “childish temper” and “rage”. This tells us that Philip was behaving in a very angry and immature manner. </a:t>
            </a:r>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185760" y="1800000"/>
              <a:ext cx="8665560" cy="2722320"/>
            </p14:xfrm>
          </p:contentPart>
        </mc:Choice>
        <mc:Fallback xmlns="">
          <p:pic>
            <p:nvPicPr>
              <p:cNvPr id="2" name="Ink 1"/>
              <p:cNvPicPr/>
              <p:nvPr/>
            </p:nvPicPr>
            <p:blipFill>
              <a:blip r:embed="rId3"/>
              <a:stretch>
                <a:fillRect/>
              </a:stretch>
            </p:blipFill>
            <p:spPr>
              <a:xfrm>
                <a:off x="176400" y="1790640"/>
                <a:ext cx="8684280" cy="2741040"/>
              </a:xfrm>
              <a:prstGeom prst="rect">
                <a:avLst/>
              </a:prstGeom>
            </p:spPr>
          </p:pic>
        </mc:Fallback>
      </mc:AlternateContent>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en-US" sz="4000"/>
              <a:t>2. </a:t>
            </a:r>
            <a:r>
              <a:rPr lang="en-GB" altLang="en-US" sz="2400" b="1"/>
              <a:t>Show how the context allowed you to arrive at the meaning of the word “unsubstantiated”. (2 marks).</a:t>
            </a:r>
          </a:p>
        </p:txBody>
      </p:sp>
      <p:sp>
        <p:nvSpPr>
          <p:cNvPr id="4099" name="Rectangle 3"/>
          <p:cNvSpPr>
            <a:spLocks noGrp="1" noChangeArrowheads="1"/>
          </p:cNvSpPr>
          <p:nvPr>
            <p:ph type="body" idx="1"/>
          </p:nvPr>
        </p:nvSpPr>
        <p:spPr/>
        <p:txBody>
          <a:bodyPr/>
          <a:lstStyle/>
          <a:p>
            <a:pPr>
              <a:buFontTx/>
              <a:buNone/>
            </a:pPr>
            <a:endParaRPr lang="en-GB" altLang="en-US" i="1"/>
          </a:p>
          <a:p>
            <a:pPr>
              <a:buFontTx/>
              <a:buNone/>
            </a:pPr>
            <a:r>
              <a:rPr lang="en-GB" altLang="en-US" i="1"/>
              <a:t>The rumour that Douglas was a prisoner was still </a:t>
            </a:r>
            <a:r>
              <a:rPr lang="en-GB" altLang="en-US" b="1" i="1" u="sng"/>
              <a:t>unsubstantiated</a:t>
            </a:r>
            <a:r>
              <a:rPr lang="en-GB" altLang="en-US" i="1"/>
              <a:t>. There had been no witnesses to his bailing out of the plane, and no solid information could be expected from beyond enemy lines for weeks, perhaps even months.</a:t>
            </a:r>
          </a:p>
        </p:txBody>
      </p:sp>
    </p:spTree>
    <p:extLst>
      <p:ext uri="{BB962C8B-B14F-4D97-AF65-F5344CB8AC3E}">
        <p14:creationId xmlns:p14="http://schemas.microsoft.com/office/powerpoint/2010/main" val="2988590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endParaRPr lang="en-US" altLang="en-US"/>
          </a:p>
        </p:txBody>
      </p:sp>
      <p:sp>
        <p:nvSpPr>
          <p:cNvPr id="5123" name="Rectangle 3"/>
          <p:cNvSpPr>
            <a:spLocks noGrp="1" noChangeArrowheads="1"/>
          </p:cNvSpPr>
          <p:nvPr>
            <p:ph type="body" idx="1"/>
          </p:nvPr>
        </p:nvSpPr>
        <p:spPr/>
        <p:txBody>
          <a:bodyPr/>
          <a:lstStyle/>
          <a:p>
            <a:endParaRPr lang="en-GB" altLang="en-US"/>
          </a:p>
          <a:p>
            <a:r>
              <a:rPr lang="en-GB" altLang="en-US"/>
              <a:t>The word “unsubstantiated” means unconfirmed and unproven.</a:t>
            </a:r>
          </a:p>
          <a:p>
            <a:r>
              <a:rPr lang="en-GB" altLang="en-US"/>
              <a:t>We know this because we are told that there were “no witnesses” and “no solid information” that could say for sure that the gossip about Douglas was true. </a:t>
            </a:r>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7129440" y="2336040"/>
              <a:ext cx="1857600" cy="2936160"/>
            </p14:xfrm>
          </p:contentPart>
        </mc:Choice>
        <mc:Fallback xmlns="">
          <p:pic>
            <p:nvPicPr>
              <p:cNvPr id="2" name="Ink 1"/>
              <p:cNvPicPr/>
              <p:nvPr/>
            </p:nvPicPr>
            <p:blipFill>
              <a:blip r:embed="rId3"/>
              <a:stretch>
                <a:fillRect/>
              </a:stretch>
            </p:blipFill>
            <p:spPr>
              <a:xfrm>
                <a:off x="7120080" y="2326680"/>
                <a:ext cx="1876320" cy="2954880"/>
              </a:xfrm>
              <a:prstGeom prst="rect">
                <a:avLst/>
              </a:prstGeom>
            </p:spPr>
          </p:pic>
        </mc:Fallback>
      </mc:AlternateContent>
    </p:spTree>
    <p:extLst>
      <p:ext uri="{BB962C8B-B14F-4D97-AF65-F5344CB8AC3E}">
        <p14:creationId xmlns:p14="http://schemas.microsoft.com/office/powerpoint/2010/main" val="2605877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endParaRPr lang="en-GB" altLang="en-US"/>
          </a:p>
        </p:txBody>
      </p:sp>
      <p:sp>
        <p:nvSpPr>
          <p:cNvPr id="13315" name="Content Placeholder 2"/>
          <p:cNvSpPr>
            <a:spLocks noGrp="1"/>
          </p:cNvSpPr>
          <p:nvPr>
            <p:ph idx="1"/>
          </p:nvPr>
        </p:nvSpPr>
        <p:spPr/>
        <p:txBody>
          <a:bodyPr/>
          <a:lstStyle/>
          <a:p>
            <a:pPr>
              <a:buFont typeface="Arial" panose="020B0604020202020204" pitchFamily="34" charset="0"/>
              <a:buNone/>
            </a:pPr>
            <a:r>
              <a:rPr lang="en-GB" altLang="en-US"/>
              <a:t>Explain how the context helped you to work out the meaning of “gruesome desert life”.</a:t>
            </a:r>
          </a:p>
          <a:p>
            <a:pPr>
              <a:buFont typeface="Arial" panose="020B0604020202020204" pitchFamily="34" charset="0"/>
              <a:buNone/>
            </a:pPr>
            <a:endParaRPr lang="en-GB" altLang="en-US"/>
          </a:p>
          <a:p>
            <a:pPr>
              <a:buFont typeface="Arial" panose="020B0604020202020204" pitchFamily="34" charset="0"/>
              <a:buNone/>
            </a:pPr>
            <a:r>
              <a:rPr lang="en-GB" altLang="en-US" i="1">
                <a:solidFill>
                  <a:srgbClr val="002060"/>
                </a:solidFill>
              </a:rPr>
              <a:t>I have no argument against the international development movement that wants to see the Afars in clean houses with running water and electrical power, and schools, and a clinic nearby—away, in other words, from their </a:t>
            </a:r>
            <a:r>
              <a:rPr lang="en-GB" altLang="en-US" b="1" i="1">
                <a:solidFill>
                  <a:srgbClr val="002060"/>
                </a:solidFill>
              </a:rPr>
              <a:t>gruesome desert life</a:t>
            </a:r>
            <a:r>
              <a:rPr lang="en-GB" altLang="en-US" i="1">
                <a:solidFill>
                  <a:srgbClr val="002060"/>
                </a:solidFill>
              </a:rPr>
              <a:t>. All this is inevitable.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sz="3200" dirty="0"/>
              <a:t/>
            </a:r>
            <a:br>
              <a:rPr lang="en-GB" altLang="en-US" sz="3200" dirty="0"/>
            </a:br>
            <a:r>
              <a:rPr lang="en-GB" altLang="en-US" sz="3200" dirty="0"/>
              <a:t>Explain how the context helps us to work out the meaning of the word “qualified” (2).</a:t>
            </a:r>
            <a:r>
              <a:rPr lang="en-GB" altLang="en-US" dirty="0"/>
              <a:t/>
            </a:r>
            <a:br>
              <a:rPr lang="en-GB" altLang="en-US" dirty="0"/>
            </a:br>
            <a:endParaRPr lang="en-GB" altLang="en-US" dirty="0"/>
          </a:p>
        </p:txBody>
      </p:sp>
      <p:sp>
        <p:nvSpPr>
          <p:cNvPr id="14339" name="Content Placeholder 2"/>
          <p:cNvSpPr>
            <a:spLocks noGrp="1"/>
          </p:cNvSpPr>
          <p:nvPr>
            <p:ph idx="1"/>
          </p:nvPr>
        </p:nvSpPr>
        <p:spPr/>
        <p:txBody>
          <a:bodyPr/>
          <a:lstStyle/>
          <a:p>
            <a:endParaRPr lang="en-GB" altLang="en-US" i="1"/>
          </a:p>
          <a:p>
            <a:pPr>
              <a:buFont typeface="Arial" panose="020B0604020202020204" pitchFamily="34" charset="0"/>
              <a:buNone/>
            </a:pPr>
            <a:r>
              <a:rPr lang="en-GB" altLang="en-US" i="1">
                <a:solidFill>
                  <a:srgbClr val="002060"/>
                </a:solidFill>
              </a:rPr>
              <a:t>Oliver's first play at the Edinburgh Festival was only a </a:t>
            </a:r>
            <a:r>
              <a:rPr lang="en-GB" altLang="en-US" b="1" i="1">
                <a:solidFill>
                  <a:srgbClr val="002060"/>
                </a:solidFill>
              </a:rPr>
              <a:t>qualified </a:t>
            </a:r>
            <a:r>
              <a:rPr lang="en-GB" altLang="en-US" i="1">
                <a:solidFill>
                  <a:srgbClr val="002060"/>
                </a:solidFill>
              </a:rPr>
              <a:t>success. True, the critics, who were frequently disdainful of new writers, were lavish in their praise, and the houses were pleasingly full in the first week. But, by the second week the numbers attending had inexplicably fallen away and the show was lucky to break even. </a:t>
            </a:r>
            <a:endParaRPr lang="en-GB" altLang="en-US">
              <a:solidFill>
                <a:srgbClr val="002060"/>
              </a:solidFill>
            </a:endParaRPr>
          </a:p>
          <a:p>
            <a:pPr>
              <a:buFont typeface="Arial" panose="020B0604020202020204" pitchFamily="34" charset="0"/>
              <a:buNone/>
            </a:pPr>
            <a:endParaRPr lang="en-GB"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568952" cy="6120680"/>
          </a:xfrm>
        </p:spPr>
        <p:txBody>
          <a:bodyPr/>
          <a:lstStyle/>
          <a:p>
            <a:endParaRPr lang="en-GB" dirty="0"/>
          </a:p>
          <a:p>
            <a:pPr marL="0" indent="0">
              <a:buNone/>
            </a:pPr>
            <a:r>
              <a:rPr lang="en-GB" dirty="0"/>
              <a:t>“qualified” means only partly, to some extent</a:t>
            </a:r>
          </a:p>
          <a:p>
            <a:pPr marL="0" indent="0">
              <a:buNone/>
            </a:pPr>
            <a:r>
              <a:rPr lang="en-GB" dirty="0"/>
              <a:t>The writer mentions that despite the critics being “lavish in their praise” the show was “lucky to break even”</a:t>
            </a:r>
          </a:p>
          <a:p>
            <a:pPr marL="0" indent="0">
              <a:buNone/>
            </a:pPr>
            <a:r>
              <a:rPr lang="en-GB" dirty="0"/>
              <a:t>This suggests that it was highly regarded but did not make </a:t>
            </a:r>
            <a:r>
              <a:rPr lang="en-GB"/>
              <a:t>much money</a:t>
            </a:r>
            <a:endParaRPr lang="en-GB" dirty="0"/>
          </a:p>
          <a:p>
            <a:endParaRPr lang="en-GB" dirty="0"/>
          </a:p>
        </p:txBody>
      </p:sp>
    </p:spTree>
    <p:extLst>
      <p:ext uri="{BB962C8B-B14F-4D97-AF65-F5344CB8AC3E}">
        <p14:creationId xmlns:p14="http://schemas.microsoft.com/office/powerpoint/2010/main" val="2763171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539750" y="908050"/>
            <a:ext cx="8229600" cy="1143000"/>
          </a:xfrm>
        </p:spPr>
        <p:txBody>
          <a:bodyPr/>
          <a:lstStyle/>
          <a:p>
            <a:r>
              <a:rPr lang="en-GB" altLang="en-US" sz="3600" b="1"/>
              <a:t>Explain how the context helps you work out the meaning of the word “nocturnal” (2).</a:t>
            </a:r>
            <a:r>
              <a:rPr lang="en-GB" altLang="en-US" sz="4000"/>
              <a:t> </a:t>
            </a:r>
          </a:p>
        </p:txBody>
      </p:sp>
      <p:sp>
        <p:nvSpPr>
          <p:cNvPr id="35843" name="Rectangle 3"/>
          <p:cNvSpPr>
            <a:spLocks noGrp="1"/>
          </p:cNvSpPr>
          <p:nvPr>
            <p:ph type="body" idx="1"/>
          </p:nvPr>
        </p:nvSpPr>
        <p:spPr>
          <a:xfrm>
            <a:off x="395288" y="2332038"/>
            <a:ext cx="8229600" cy="4525962"/>
          </a:xfrm>
        </p:spPr>
        <p:txBody>
          <a:bodyPr/>
          <a:lstStyle/>
          <a:p>
            <a:pPr>
              <a:buFont typeface="Arial" panose="020B0604020202020204" pitchFamily="34" charset="0"/>
              <a:buNone/>
            </a:pPr>
            <a:endParaRPr lang="en-GB" altLang="en-US"/>
          </a:p>
          <a:p>
            <a:pPr>
              <a:buFont typeface="Arial" panose="020B0604020202020204" pitchFamily="34" charset="0"/>
              <a:buNone/>
            </a:pPr>
            <a:r>
              <a:rPr lang="en-GB" altLang="en-US" sz="4000" i="1"/>
              <a:t>I’m nocturnal. I love the moonlight, the shadows, the dark places, the dappled murk. I’m not being poetic. I’m simply being true to my nature, my nocturnal nature.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endParaRPr lang="en-GB" altLang="en-US" b="1" u="sng"/>
          </a:p>
        </p:txBody>
      </p:sp>
      <p:sp>
        <p:nvSpPr>
          <p:cNvPr id="3075" name="Content Placeholder 2"/>
          <p:cNvSpPr>
            <a:spLocks noGrp="1"/>
          </p:cNvSpPr>
          <p:nvPr>
            <p:ph idx="1"/>
          </p:nvPr>
        </p:nvSpPr>
        <p:spPr/>
        <p:txBody>
          <a:bodyPr/>
          <a:lstStyle/>
          <a:p>
            <a:pPr>
              <a:buFont typeface="Arial" panose="020B0604020202020204" pitchFamily="34" charset="0"/>
              <a:buNone/>
            </a:pPr>
            <a:endParaRPr lang="en-GB" altLang="en-US"/>
          </a:p>
          <a:p>
            <a:pPr>
              <a:buFont typeface="Arial" panose="020B0604020202020204" pitchFamily="34" charset="0"/>
              <a:buNone/>
            </a:pPr>
            <a:r>
              <a:rPr lang="en-GB" altLang="en-US" sz="4000"/>
              <a:t>If you are reading something and you come across a word that you don’t understand, how can you work out the meaning of the word without using a dictionary?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endParaRPr lang="en-GB" altLang="en-US"/>
          </a:p>
        </p:txBody>
      </p:sp>
      <p:sp>
        <p:nvSpPr>
          <p:cNvPr id="38915" name="Rectangle 3"/>
          <p:cNvSpPr>
            <a:spLocks noGrp="1"/>
          </p:cNvSpPr>
          <p:nvPr>
            <p:ph type="body" idx="1"/>
          </p:nvPr>
        </p:nvSpPr>
        <p:spPr/>
        <p:txBody>
          <a:bodyPr/>
          <a:lstStyle/>
          <a:p>
            <a:pPr>
              <a:buFont typeface="Arial" panose="020B0604020202020204" pitchFamily="34" charset="0"/>
              <a:buNone/>
            </a:pPr>
            <a:r>
              <a:rPr lang="en-GB" altLang="en-US" sz="3600"/>
              <a:t>“nocturnal” means active by night.</a:t>
            </a:r>
          </a:p>
          <a:p>
            <a:pPr>
              <a:buFont typeface="Arial" panose="020B0604020202020204" pitchFamily="34" charset="0"/>
              <a:buNone/>
            </a:pPr>
            <a:r>
              <a:rPr lang="en-GB" altLang="en-US" sz="3600"/>
              <a:t>The author refers to “moonlight” and “dark places”.</a:t>
            </a:r>
          </a:p>
          <a:p>
            <a:pPr>
              <a:buFont typeface="Arial" panose="020B0604020202020204" pitchFamily="34" charset="0"/>
              <a:buNone/>
            </a:pPr>
            <a:r>
              <a:rPr lang="en-GB" altLang="en-US" sz="3600"/>
              <a:t>This tells us that the author prefers night-time and enjoys the darkness it brings.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p:txBody>
          <a:bodyPr/>
          <a:lstStyle/>
          <a:p>
            <a:r>
              <a:rPr lang="en-GB" altLang="en-US" sz="3600" b="1"/>
              <a:t>Explain how the context helps you work out the meaning of the word “subterranean” (2).</a:t>
            </a:r>
          </a:p>
        </p:txBody>
      </p:sp>
      <p:sp>
        <p:nvSpPr>
          <p:cNvPr id="36867" name="Rectangle 3"/>
          <p:cNvSpPr>
            <a:spLocks noGrp="1"/>
          </p:cNvSpPr>
          <p:nvPr>
            <p:ph type="body" idx="1"/>
          </p:nvPr>
        </p:nvSpPr>
        <p:spPr>
          <a:xfrm>
            <a:off x="457200" y="1600200"/>
            <a:ext cx="8507413" cy="5257800"/>
          </a:xfrm>
        </p:spPr>
        <p:txBody>
          <a:bodyPr/>
          <a:lstStyle/>
          <a:p>
            <a:endParaRPr lang="en-GB" altLang="en-US" sz="2800"/>
          </a:p>
          <a:p>
            <a:pPr>
              <a:buFont typeface="Arial" panose="020B0604020202020204" pitchFamily="34" charset="0"/>
              <a:buNone/>
            </a:pPr>
            <a:r>
              <a:rPr lang="en-GB" altLang="en-US" i="1"/>
              <a:t>There are many ordinary happenings which have frightened or startled people into believing they were caused by ghostly means. Subterranean movements of earth and rock in old mines, for example, can cause very odd noises, and miners hearing tappings and rumblings in the darkness used to be sure that they were made either by earth spirits or by the spirits of long-dead miners.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8"/>
            <a:ext cx="8928992" cy="6264696"/>
          </a:xfrm>
        </p:spPr>
        <p:txBody>
          <a:bodyPr/>
          <a:lstStyle/>
          <a:p>
            <a:endParaRPr lang="en-GB" dirty="0"/>
          </a:p>
          <a:p>
            <a:r>
              <a:rPr lang="en-GB" sz="4000" dirty="0"/>
              <a:t>“</a:t>
            </a:r>
            <a:r>
              <a:rPr lang="en-GB" sz="4000" dirty="0">
                <a:solidFill>
                  <a:srgbClr val="FF0000"/>
                </a:solidFill>
              </a:rPr>
              <a:t>sub</a:t>
            </a:r>
            <a:r>
              <a:rPr lang="en-GB" sz="4000" dirty="0">
                <a:solidFill>
                  <a:srgbClr val="00B050"/>
                </a:solidFill>
              </a:rPr>
              <a:t>terra</a:t>
            </a:r>
            <a:r>
              <a:rPr lang="en-GB" sz="4000" dirty="0"/>
              <a:t>nean” means </a:t>
            </a:r>
          </a:p>
        </p:txBody>
      </p:sp>
    </p:spTree>
    <p:extLst>
      <p:ext uri="{BB962C8B-B14F-4D97-AF65-F5344CB8AC3E}">
        <p14:creationId xmlns:p14="http://schemas.microsoft.com/office/powerpoint/2010/main" val="27293623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en-GB" altLang="en-US" sz="3600" b="1"/>
              <a:t>Explain how the context helps you work out the meaning of the word “posthumously” (2).</a:t>
            </a:r>
          </a:p>
        </p:txBody>
      </p:sp>
      <p:sp>
        <p:nvSpPr>
          <p:cNvPr id="37891" name="Rectangle 3"/>
          <p:cNvSpPr>
            <a:spLocks noGrp="1"/>
          </p:cNvSpPr>
          <p:nvPr>
            <p:ph type="body" idx="1"/>
          </p:nvPr>
        </p:nvSpPr>
        <p:spPr>
          <a:xfrm>
            <a:off x="468313" y="2005013"/>
            <a:ext cx="8362950" cy="4852987"/>
          </a:xfrm>
        </p:spPr>
        <p:txBody>
          <a:bodyPr/>
          <a:lstStyle/>
          <a:p>
            <a:pPr>
              <a:buFont typeface="Arial" panose="020B0604020202020204" pitchFamily="34" charset="0"/>
              <a:buNone/>
            </a:pPr>
            <a:r>
              <a:rPr lang="en-GB" altLang="en-US" sz="3600" i="1"/>
              <a:t>I was born at Blunderstone in Suffolk. I was a child born posthumously. My father had died six months before I was born. There is something strange to me even now, in the reflection that he never saw me; and something stranger yet in the shadowy remembrance of his white gravestone in the churchyard.</a:t>
            </a:r>
            <a:r>
              <a:rPr lang="en-GB" altLang="en-US"/>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640960" cy="6120680"/>
          </a:xfrm>
        </p:spPr>
        <p:txBody>
          <a:bodyPr/>
          <a:lstStyle/>
          <a:p>
            <a:pPr marL="0" indent="0">
              <a:buNone/>
            </a:pPr>
            <a:r>
              <a:rPr lang="en-GB" sz="4000" dirty="0"/>
              <a:t>“posthumously” means after death</a:t>
            </a:r>
          </a:p>
          <a:p>
            <a:pPr marL="0" indent="0">
              <a:buNone/>
            </a:pPr>
            <a:r>
              <a:rPr lang="en-GB" sz="4000" dirty="0"/>
              <a:t>The author mentions that “my father had died” and that “he never saw me”. This tells us that the when the author was born one of his parents had already passed away. </a:t>
            </a:r>
          </a:p>
          <a:p>
            <a:pPr marL="0" indent="0">
              <a:buNone/>
            </a:pPr>
            <a:endParaRPr lang="en-GB" dirty="0"/>
          </a:p>
        </p:txBody>
      </p:sp>
    </p:spTree>
    <p:extLst>
      <p:ext uri="{BB962C8B-B14F-4D97-AF65-F5344CB8AC3E}">
        <p14:creationId xmlns:p14="http://schemas.microsoft.com/office/powerpoint/2010/main" val="10888356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250825" y="549275"/>
            <a:ext cx="8642350" cy="1157288"/>
          </a:xfrm>
        </p:spPr>
        <p:txBody>
          <a:bodyPr/>
          <a:lstStyle/>
          <a:p>
            <a:r>
              <a:rPr lang="en-GB" altLang="en-US" sz="3600" b="1"/>
              <a:t>Explain how the context helps you work out the meaning of the word “congenial” (2).</a:t>
            </a:r>
          </a:p>
        </p:txBody>
      </p:sp>
      <p:sp>
        <p:nvSpPr>
          <p:cNvPr id="39939" name="Rectangle 3"/>
          <p:cNvSpPr>
            <a:spLocks noGrp="1"/>
          </p:cNvSpPr>
          <p:nvPr>
            <p:ph type="body" idx="1"/>
          </p:nvPr>
        </p:nvSpPr>
        <p:spPr>
          <a:xfrm>
            <a:off x="395288" y="1844675"/>
            <a:ext cx="8229600" cy="4525963"/>
          </a:xfrm>
        </p:spPr>
        <p:txBody>
          <a:bodyPr/>
          <a:lstStyle/>
          <a:p>
            <a:pPr>
              <a:buFont typeface="Arial" panose="020B0604020202020204" pitchFamily="34" charset="0"/>
              <a:buNone/>
            </a:pPr>
            <a:r>
              <a:rPr lang="en-GB" altLang="en-US" sz="3600" i="1"/>
              <a:t>For me, a detention was, in fact, a thoroughly congenial hour. I could lose myself in the drama of my history books and surrender to my imagination in the production of an English assignment. But, most of all, I was, for the duration, safe and secure from the taunts of Ranzio and his gang.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784976" cy="6336704"/>
          </a:xfrm>
        </p:spPr>
        <p:txBody>
          <a:bodyPr/>
          <a:lstStyle/>
          <a:p>
            <a:pPr marL="0" indent="0">
              <a:buNone/>
            </a:pPr>
            <a:endParaRPr lang="en-GB" dirty="0"/>
          </a:p>
          <a:p>
            <a:pPr marL="0" indent="0">
              <a:buNone/>
            </a:pPr>
            <a:r>
              <a:rPr lang="en-GB" sz="4000" dirty="0"/>
              <a:t>“congenial” means pleasant and enjoyable</a:t>
            </a:r>
          </a:p>
          <a:p>
            <a:pPr marL="0" indent="0">
              <a:buNone/>
            </a:pPr>
            <a:r>
              <a:rPr lang="en-GB" sz="4000" dirty="0"/>
              <a:t>The author tells us that during detention he “surrendered to my imagination” and that he was “secure from the taunts”. </a:t>
            </a:r>
          </a:p>
          <a:p>
            <a:pPr marL="0" indent="0">
              <a:buNone/>
            </a:pPr>
            <a:r>
              <a:rPr lang="en-GB" sz="4000" dirty="0"/>
              <a:t>This tells us that detention allowed him to have fun and avoid the stresses of school</a:t>
            </a:r>
          </a:p>
          <a:p>
            <a:pPr marL="0" indent="0">
              <a:buNone/>
            </a:pPr>
            <a:endParaRPr lang="en-GB" sz="4000" dirty="0"/>
          </a:p>
        </p:txBody>
      </p:sp>
    </p:spTree>
    <p:extLst>
      <p:ext uri="{BB962C8B-B14F-4D97-AF65-F5344CB8AC3E}">
        <p14:creationId xmlns:p14="http://schemas.microsoft.com/office/powerpoint/2010/main" val="4084132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611560" y="764704"/>
            <a:ext cx="8229600" cy="4525963"/>
          </a:xfrm>
        </p:spPr>
        <p:txBody>
          <a:bodyPr/>
          <a:lstStyle/>
          <a:p>
            <a:pPr marL="0" indent="0">
              <a:buNone/>
            </a:pPr>
            <a:r>
              <a:rPr lang="en-GB" sz="4400" dirty="0"/>
              <a:t>Kevin was the most </a:t>
            </a:r>
            <a:r>
              <a:rPr lang="en-GB" sz="4400" b="1" u="sng" dirty="0"/>
              <a:t>narcissistic</a:t>
            </a:r>
            <a:r>
              <a:rPr lang="en-GB" sz="4400" dirty="0"/>
              <a:t> boyfriend I’ve ever had. He was never able to walk past a mirror without gazing adoringly in it and he spent £250 each months on facials, tanning sessions and consultations with his stylist and dietician.</a:t>
            </a:r>
          </a:p>
          <a:p>
            <a:pPr marL="0" indent="0">
              <a:buNone/>
            </a:pPr>
            <a:endParaRPr lang="en-GB" dirty="0"/>
          </a:p>
        </p:txBody>
      </p:sp>
    </p:spTree>
    <p:extLst>
      <p:ext uri="{BB962C8B-B14F-4D97-AF65-F5344CB8AC3E}">
        <p14:creationId xmlns:p14="http://schemas.microsoft.com/office/powerpoint/2010/main" val="141713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0055" y="845979"/>
            <a:ext cx="8229600" cy="4525963"/>
          </a:xfrm>
        </p:spPr>
        <p:txBody>
          <a:bodyPr/>
          <a:lstStyle/>
          <a:p>
            <a:pPr marL="0" indent="0">
              <a:buNone/>
            </a:pPr>
            <a:r>
              <a:rPr lang="en-GB" dirty="0"/>
              <a:t>Psychologists call it the fight-flight-freeze response, and it emerged very early in evolution. We know this because it is common to all vertebrates. The response starts in a part of the brain which reacts when an animal is confronted by a threat, and is controlled by the automatic nervous system. This is the same system that manages digestion and respiration, and is independent of conscious will. At the World Cup finals, we were given a neat insight into this deeply </a:t>
            </a:r>
            <a:r>
              <a:rPr lang="en-GB" dirty="0">
                <a:solidFill>
                  <a:srgbClr val="FF0000"/>
                </a:solidFill>
              </a:rPr>
              <a:t>ingrained </a:t>
            </a:r>
            <a:r>
              <a:rPr lang="en-GB" dirty="0"/>
              <a:t>response. </a:t>
            </a:r>
          </a:p>
          <a:p>
            <a:pPr marL="0" indent="0">
              <a:buNone/>
            </a:pPr>
            <a:endParaRPr lang="en-GB" dirty="0"/>
          </a:p>
        </p:txBody>
      </p:sp>
    </p:spTree>
    <p:extLst>
      <p:ext uri="{BB962C8B-B14F-4D97-AF65-F5344CB8AC3E}">
        <p14:creationId xmlns:p14="http://schemas.microsoft.com/office/powerpoint/2010/main" val="3184821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672"/>
            <a:ext cx="8435280" cy="5649491"/>
          </a:xfrm>
        </p:spPr>
        <p:txBody>
          <a:bodyPr/>
          <a:lstStyle/>
          <a:p>
            <a:pPr marL="0" indent="0">
              <a:buNone/>
            </a:pPr>
            <a:r>
              <a:rPr lang="en-GB" sz="3600" dirty="0"/>
              <a:t>“narcissistic” means self-centred, self-absorbed, self-obsessed</a:t>
            </a:r>
          </a:p>
          <a:p>
            <a:pPr marL="0" indent="0">
              <a:buNone/>
            </a:pPr>
            <a:r>
              <a:rPr lang="en-GB" sz="3600" dirty="0"/>
              <a:t>We are told that he “was never able to walk past a mirror without gazing adoringly in it” and that “he spent £250 each month” on his appearance.</a:t>
            </a:r>
          </a:p>
          <a:p>
            <a:pPr marL="0" indent="0">
              <a:buNone/>
            </a:pPr>
            <a:r>
              <a:rPr lang="en-GB" sz="3600" dirty="0"/>
              <a:t>This tells us that Kevin is obsessed with looking his best and that he spends a huge amount of money and time achieving this. </a:t>
            </a:r>
          </a:p>
          <a:p>
            <a:pPr marL="0" indent="0">
              <a:buNone/>
            </a:pPr>
            <a:r>
              <a:rPr lang="en-GB" sz="4400" dirty="0"/>
              <a:t> </a:t>
            </a:r>
          </a:p>
        </p:txBody>
      </p:sp>
    </p:spTree>
    <p:extLst>
      <p:ext uri="{BB962C8B-B14F-4D97-AF65-F5344CB8AC3E}">
        <p14:creationId xmlns:p14="http://schemas.microsoft.com/office/powerpoint/2010/main" val="3618345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endParaRPr lang="en-GB" altLang="en-US"/>
          </a:p>
        </p:txBody>
      </p:sp>
      <p:sp>
        <p:nvSpPr>
          <p:cNvPr id="4099" name="Content Placeholder 2"/>
          <p:cNvSpPr>
            <a:spLocks noGrp="1"/>
          </p:cNvSpPr>
          <p:nvPr>
            <p:ph idx="1"/>
          </p:nvPr>
        </p:nvSpPr>
        <p:spPr/>
        <p:txBody>
          <a:bodyPr/>
          <a:lstStyle/>
          <a:p>
            <a:pPr>
              <a:buFont typeface="Arial" panose="020B0604020202020204" pitchFamily="34" charset="0"/>
              <a:buNone/>
            </a:pPr>
            <a:endParaRPr lang="en-GB" altLang="en-US"/>
          </a:p>
          <a:p>
            <a:pPr>
              <a:buFont typeface="Arial" panose="020B0604020202020204" pitchFamily="34" charset="0"/>
              <a:buNone/>
            </a:pPr>
            <a:r>
              <a:rPr lang="en-GB" altLang="en-US" sz="3600"/>
              <a:t>It is possible to work out its meaning by looking at the words around it.</a:t>
            </a:r>
          </a:p>
          <a:p>
            <a:pPr>
              <a:buFont typeface="Arial" panose="020B0604020202020204" pitchFamily="34" charset="0"/>
              <a:buNone/>
            </a:pPr>
            <a:endParaRPr lang="en-GB" altLang="en-US" sz="3600"/>
          </a:p>
          <a:p>
            <a:pPr>
              <a:buFont typeface="Arial" panose="020B0604020202020204" pitchFamily="34" charset="0"/>
              <a:buNone/>
            </a:pPr>
            <a:r>
              <a:rPr lang="en-GB" altLang="en-US" sz="3600"/>
              <a:t>We can work out its meaning by looking at the </a:t>
            </a:r>
            <a:r>
              <a:rPr lang="en-GB" altLang="en-US" sz="3600" b="1" u="sng"/>
              <a:t>context</a:t>
            </a:r>
            <a:r>
              <a:rPr lang="en-GB" altLang="en-US" sz="3600"/>
              <a:t> in which the word is used.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sz="4000" dirty="0"/>
              <a:t> Her bedroom was decorated in an extremely </a:t>
            </a:r>
            <a:r>
              <a:rPr lang="en-GB" sz="4000" b="1" u="sng" dirty="0"/>
              <a:t>opulent</a:t>
            </a:r>
            <a:r>
              <a:rPr lang="en-GB" sz="4000" dirty="0"/>
              <a:t> fashion. No expense had been spared and she lay surrounded by silk throws, velvet cushions and delicately embroidered fabrics.</a:t>
            </a:r>
          </a:p>
        </p:txBody>
      </p:sp>
    </p:spTree>
    <p:extLst>
      <p:ext uri="{BB962C8B-B14F-4D97-AF65-F5344CB8AC3E}">
        <p14:creationId xmlns:p14="http://schemas.microsoft.com/office/powerpoint/2010/main" val="41815201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363272" cy="5649491"/>
          </a:xfrm>
        </p:spPr>
        <p:txBody>
          <a:bodyPr/>
          <a:lstStyle/>
          <a:p>
            <a:pPr marL="0" indent="0">
              <a:buNone/>
            </a:pPr>
            <a:r>
              <a:rPr lang="en-GB" sz="4000" dirty="0"/>
              <a:t>“opulent” means luxurious and decadent </a:t>
            </a:r>
          </a:p>
          <a:p>
            <a:pPr marL="0" indent="0">
              <a:buNone/>
            </a:pPr>
            <a:r>
              <a:rPr lang="en-GB" sz="4000" dirty="0"/>
              <a:t>The author refers to “silk throws” and “velvet cushions”.</a:t>
            </a:r>
          </a:p>
          <a:p>
            <a:pPr marL="0" indent="0">
              <a:buNone/>
            </a:pPr>
            <a:r>
              <a:rPr lang="en-GB" sz="4000" dirty="0"/>
              <a:t>This tells us that the bedroom was filled with expensive and elegant items and that the owners </a:t>
            </a:r>
            <a:r>
              <a:rPr lang="en-GB" sz="4000"/>
              <a:t>were wealthy</a:t>
            </a:r>
            <a:endParaRPr lang="en-GB" sz="4000" dirty="0"/>
          </a:p>
        </p:txBody>
      </p:sp>
    </p:spTree>
    <p:extLst>
      <p:ext uri="{BB962C8B-B14F-4D97-AF65-F5344CB8AC3E}">
        <p14:creationId xmlns:p14="http://schemas.microsoft.com/office/powerpoint/2010/main" val="2974216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b="1" u="sng"/>
              <a:t>Peer assessment</a:t>
            </a:r>
          </a:p>
        </p:txBody>
      </p:sp>
      <p:sp>
        <p:nvSpPr>
          <p:cNvPr id="15363" name="Content Placeholder 2"/>
          <p:cNvSpPr>
            <a:spLocks noGrp="1"/>
          </p:cNvSpPr>
          <p:nvPr>
            <p:ph idx="1"/>
          </p:nvPr>
        </p:nvSpPr>
        <p:spPr/>
        <p:txBody>
          <a:bodyPr/>
          <a:lstStyle/>
          <a:p>
            <a:pPr>
              <a:buFont typeface="Arial" panose="020B0604020202020204" pitchFamily="34" charset="0"/>
              <a:buNone/>
            </a:pPr>
            <a:endParaRPr lang="en-GB" altLang="en-US"/>
          </a:p>
          <a:p>
            <a:pPr>
              <a:buFont typeface="Arial" panose="020B0604020202020204" pitchFamily="34" charset="0"/>
              <a:buNone/>
            </a:pPr>
            <a:r>
              <a:rPr lang="en-GB" altLang="en-US"/>
              <a:t>Read your partner’s answer carefully and compare it to the model answer.</a:t>
            </a:r>
          </a:p>
          <a:p>
            <a:pPr>
              <a:buFont typeface="Arial" panose="020B0604020202020204" pitchFamily="34" charset="0"/>
              <a:buNone/>
            </a:pPr>
            <a:endParaRPr lang="en-GB" altLang="en-US"/>
          </a:p>
          <a:p>
            <a:pPr>
              <a:buFont typeface="Arial" panose="020B0604020202020204" pitchFamily="34" charset="0"/>
              <a:buNone/>
            </a:pPr>
            <a:r>
              <a:rPr lang="en-GB" altLang="en-US" b="1" u="sng"/>
              <a:t>Identify:</a:t>
            </a:r>
          </a:p>
          <a:p>
            <a:r>
              <a:rPr lang="en-GB" altLang="en-US" i="1"/>
              <a:t>One or two things he/she has done well.</a:t>
            </a:r>
          </a:p>
          <a:p>
            <a:r>
              <a:rPr lang="en-GB" altLang="en-US" i="1"/>
              <a:t>One or two things he/she could improve 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endParaRPr lang="en-GB" altLang="en-US"/>
          </a:p>
        </p:txBody>
      </p:sp>
      <p:sp>
        <p:nvSpPr>
          <p:cNvPr id="30723" name="Rectangle 3"/>
          <p:cNvSpPr>
            <a:spLocks noGrp="1"/>
          </p:cNvSpPr>
          <p:nvPr>
            <p:ph type="body" idx="1"/>
          </p:nvPr>
        </p:nvSpPr>
        <p:spPr/>
        <p:txBody>
          <a:bodyPr/>
          <a:lstStyle/>
          <a:p>
            <a:pPr>
              <a:buFont typeface="Arial" panose="020B0604020202020204" pitchFamily="34" charset="0"/>
              <a:buNone/>
            </a:pPr>
            <a:r>
              <a:rPr lang="en-GB" altLang="en-US"/>
              <a:t>“clandestine” means secretive.</a:t>
            </a:r>
          </a:p>
          <a:p>
            <a:pPr>
              <a:buFont typeface="Arial" panose="020B0604020202020204" pitchFamily="34" charset="0"/>
              <a:buNone/>
            </a:pPr>
            <a:r>
              <a:rPr lang="en-GB" altLang="en-US"/>
              <a:t>The author tells us that during lunchtime “no-one knew where Mara went” and that she “disappeared”. </a:t>
            </a:r>
          </a:p>
          <a:p>
            <a:pPr>
              <a:buFont typeface="Arial" panose="020B0604020202020204" pitchFamily="34" charset="0"/>
              <a:buNone/>
            </a:pPr>
            <a:r>
              <a:rPr lang="en-GB" altLang="en-US"/>
              <a:t>This tells us that Mara was very private and discrete about her whereabouts at lunchtime.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endParaRPr lang="en-GB" altLang="en-US"/>
          </a:p>
        </p:txBody>
      </p:sp>
      <p:sp>
        <p:nvSpPr>
          <p:cNvPr id="31747" name="Rectangle 3"/>
          <p:cNvSpPr>
            <a:spLocks noGrp="1"/>
          </p:cNvSpPr>
          <p:nvPr>
            <p:ph type="body" idx="1"/>
          </p:nvPr>
        </p:nvSpPr>
        <p:spPr/>
        <p:txBody>
          <a:bodyPr/>
          <a:lstStyle/>
          <a:p>
            <a:pPr>
              <a:buFont typeface="Arial" panose="020B0604020202020204" pitchFamily="34" charset="0"/>
              <a:buNone/>
            </a:pPr>
            <a:r>
              <a:rPr lang="en-GB" altLang="en-US"/>
              <a:t>“abstention” means to go without something.</a:t>
            </a:r>
          </a:p>
          <a:p>
            <a:pPr>
              <a:buFont typeface="Arial" panose="020B0604020202020204" pitchFamily="34" charset="0"/>
              <a:buNone/>
            </a:pPr>
            <a:r>
              <a:rPr lang="en-GB" altLang="en-US"/>
              <a:t>The author refers to “giving things up” and “taking the whole month off”.</a:t>
            </a:r>
          </a:p>
          <a:p>
            <a:pPr>
              <a:buFont typeface="Arial" panose="020B0604020202020204" pitchFamily="34" charset="0"/>
              <a:buNone/>
            </a:pPr>
            <a:r>
              <a:rPr lang="en-GB" altLang="en-US"/>
              <a:t>This tells us that to abstain is to stop doing something for a period of time.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endParaRPr lang="en-GB" altLang="en-US"/>
          </a:p>
        </p:txBody>
      </p:sp>
      <p:sp>
        <p:nvSpPr>
          <p:cNvPr id="32771" name="Rectangle 3"/>
          <p:cNvSpPr>
            <a:spLocks noGrp="1"/>
          </p:cNvSpPr>
          <p:nvPr>
            <p:ph type="body" idx="1"/>
          </p:nvPr>
        </p:nvSpPr>
        <p:spPr/>
        <p:txBody>
          <a:bodyPr/>
          <a:lstStyle/>
          <a:p>
            <a:pPr>
              <a:buFont typeface="Arial" panose="020B0604020202020204" pitchFamily="34" charset="0"/>
              <a:buNone/>
            </a:pPr>
            <a:r>
              <a:rPr lang="en-GB" altLang="en-US"/>
              <a:t>“obsequious” means obedient.</a:t>
            </a:r>
          </a:p>
          <a:p>
            <a:pPr>
              <a:buFont typeface="Arial" panose="020B0604020202020204" pitchFamily="34" charset="0"/>
              <a:buNone/>
            </a:pPr>
            <a:r>
              <a:rPr lang="en-GB" altLang="en-US"/>
              <a:t>The author refers to the fact that the boyfriend “tended to her every need” and was like a “personal slave”.</a:t>
            </a:r>
          </a:p>
          <a:p>
            <a:pPr>
              <a:buFont typeface="Arial" panose="020B0604020202020204" pitchFamily="34" charset="0"/>
              <a:buNone/>
            </a:pPr>
            <a:r>
              <a:rPr lang="en-GB" altLang="en-US"/>
              <a:t>This tells us that the boyfriend did everything his girlfriend told him to do and was a pushover.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endParaRPr lang="en-GB" altLang="en-US"/>
          </a:p>
        </p:txBody>
      </p:sp>
      <p:sp>
        <p:nvSpPr>
          <p:cNvPr id="5123" name="Content Placeholder 2"/>
          <p:cNvSpPr>
            <a:spLocks noGrp="1"/>
          </p:cNvSpPr>
          <p:nvPr>
            <p:ph idx="1"/>
          </p:nvPr>
        </p:nvSpPr>
        <p:spPr>
          <a:xfrm>
            <a:off x="457200" y="908050"/>
            <a:ext cx="8229600" cy="5218113"/>
          </a:xfrm>
        </p:spPr>
        <p:txBody>
          <a:bodyPr/>
          <a:lstStyle/>
          <a:p>
            <a:pPr>
              <a:buFont typeface="Arial" panose="020B0604020202020204" pitchFamily="34" charset="0"/>
              <a:buNone/>
            </a:pPr>
            <a:r>
              <a:rPr lang="en-GB" altLang="en-US"/>
              <a:t>For example, which words and phrases in the following paragraph help you to work out what the word “perilous” means?</a:t>
            </a:r>
          </a:p>
          <a:p>
            <a:pPr>
              <a:buFont typeface="Arial" panose="020B0604020202020204" pitchFamily="34" charset="0"/>
              <a:buNone/>
            </a:pPr>
            <a:endParaRPr lang="en-GB" altLang="en-US"/>
          </a:p>
          <a:p>
            <a:pPr>
              <a:buFont typeface="Arial" panose="020B0604020202020204" pitchFamily="34" charset="0"/>
              <a:buNone/>
            </a:pPr>
            <a:r>
              <a:rPr lang="en-GB" altLang="en-US" i="1">
                <a:solidFill>
                  <a:srgbClr val="002060"/>
                </a:solidFill>
              </a:rPr>
              <a:t>I seem finally to be learning what you were always trying to teach me, that my own country of Algeria is exotic and </a:t>
            </a:r>
            <a:r>
              <a:rPr lang="en-GB" altLang="en-US" i="1" u="sng">
                <a:solidFill>
                  <a:srgbClr val="002060"/>
                </a:solidFill>
              </a:rPr>
              <a:t>perilous</a:t>
            </a:r>
            <a:r>
              <a:rPr lang="en-GB" altLang="en-US" i="1">
                <a:solidFill>
                  <a:srgbClr val="002060"/>
                </a:solidFill>
              </a:rPr>
              <a:t>. It is impossible to survive it without a good mind and a fully functioning gun.</a:t>
            </a:r>
          </a:p>
          <a:p>
            <a:pPr>
              <a:buFont typeface="Arial" panose="020B0604020202020204" pitchFamily="34" charset="0"/>
              <a:buNone/>
            </a:pPr>
            <a:endParaRPr lang="en-GB"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en-GB" altLang="en-US"/>
          </a:p>
        </p:txBody>
      </p:sp>
      <p:sp>
        <p:nvSpPr>
          <p:cNvPr id="6147" name="Content Placeholder 2"/>
          <p:cNvSpPr>
            <a:spLocks noGrp="1"/>
          </p:cNvSpPr>
          <p:nvPr>
            <p:ph idx="1"/>
          </p:nvPr>
        </p:nvSpPr>
        <p:spPr>
          <a:xfrm>
            <a:off x="468313" y="836613"/>
            <a:ext cx="8229600" cy="4525962"/>
          </a:xfrm>
        </p:spPr>
        <p:txBody>
          <a:bodyPr/>
          <a:lstStyle/>
          <a:p>
            <a:pPr>
              <a:buFont typeface="Arial" panose="020B0604020202020204" pitchFamily="34" charset="0"/>
              <a:buNone/>
            </a:pPr>
            <a:endParaRPr lang="en-GB" altLang="en-US"/>
          </a:p>
          <a:p>
            <a:pPr>
              <a:buFont typeface="Arial" panose="020B0604020202020204" pitchFamily="34" charset="0"/>
              <a:buNone/>
            </a:pPr>
            <a:r>
              <a:rPr lang="en-GB" altLang="en-US"/>
              <a:t>We are told that, in order to stay alive, you need “a fully functioning gun”.</a:t>
            </a:r>
          </a:p>
          <a:p>
            <a:pPr>
              <a:buFont typeface="Arial" panose="020B0604020202020204" pitchFamily="34" charset="0"/>
              <a:buNone/>
            </a:pPr>
            <a:endParaRPr lang="en-GB" altLang="en-US"/>
          </a:p>
          <a:p>
            <a:pPr>
              <a:buFont typeface="Arial" panose="020B0604020202020204" pitchFamily="34" charset="0"/>
              <a:buNone/>
            </a:pPr>
            <a:r>
              <a:rPr lang="en-GB" altLang="en-US"/>
              <a:t>This suggests that Algeria might be a very dangerous and unsafe place.</a:t>
            </a:r>
          </a:p>
          <a:p>
            <a:pPr>
              <a:buFont typeface="Arial" panose="020B0604020202020204" pitchFamily="34" charset="0"/>
              <a:buNone/>
            </a:pPr>
            <a:endParaRPr lang="en-GB" altLang="en-US"/>
          </a:p>
          <a:p>
            <a:pPr>
              <a:buFont typeface="Arial" panose="020B0604020202020204" pitchFamily="34" charset="0"/>
              <a:buNone/>
            </a:pPr>
            <a:r>
              <a:rPr lang="en-GB" altLang="en-US"/>
              <a:t>Thus, by looking at the context, we can work out that the word “perilous” means dangerous.</a:t>
            </a:r>
          </a:p>
          <a:p>
            <a:pPr>
              <a:buFont typeface="Arial" panose="020B0604020202020204" pitchFamily="34" charset="0"/>
              <a:buNone/>
            </a:pPr>
            <a:endParaRPr lang="en-GB" altLang="en-US"/>
          </a:p>
          <a:p>
            <a:pPr>
              <a:buFont typeface="Arial" panose="020B0604020202020204" pitchFamily="34" charset="0"/>
              <a:buNone/>
            </a:pPr>
            <a:r>
              <a:rPr lang="en-GB" altLang="en-US"/>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79388" y="692150"/>
            <a:ext cx="8785225" cy="1143000"/>
          </a:xfrm>
        </p:spPr>
        <p:txBody>
          <a:bodyPr/>
          <a:lstStyle/>
          <a:p>
            <a:r>
              <a:rPr lang="en-GB" altLang="en-US" sz="4000" b="1" i="1"/>
              <a:t>Context questions- what you have to do.</a:t>
            </a:r>
          </a:p>
        </p:txBody>
      </p:sp>
      <p:sp>
        <p:nvSpPr>
          <p:cNvPr id="7171" name="Content Placeholder 2"/>
          <p:cNvSpPr>
            <a:spLocks noGrp="1"/>
          </p:cNvSpPr>
          <p:nvPr>
            <p:ph idx="1"/>
          </p:nvPr>
        </p:nvSpPr>
        <p:spPr/>
        <p:txBody>
          <a:bodyPr/>
          <a:lstStyle/>
          <a:p>
            <a:pPr>
              <a:buFont typeface="Arial" panose="020B0604020202020204" pitchFamily="34" charset="0"/>
              <a:buNone/>
            </a:pPr>
            <a:endParaRPr lang="en-GB" altLang="en-US"/>
          </a:p>
          <a:p>
            <a:pPr>
              <a:buFont typeface="Arial" panose="020B0604020202020204" pitchFamily="34" charset="0"/>
              <a:buNone/>
            </a:pPr>
            <a:r>
              <a:rPr lang="en-GB" altLang="en-US"/>
              <a:t>In context questions, you are being asked to explain the meaning of a word or phrase and then explain how you worked out the meaning by looking at the word and phrases around 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68313" y="692150"/>
            <a:ext cx="8229600" cy="1143000"/>
          </a:xfrm>
        </p:spPr>
        <p:txBody>
          <a:bodyPr/>
          <a:lstStyle/>
          <a:p>
            <a:pPr eaLnBrk="1" hangingPunct="1"/>
            <a:r>
              <a:rPr lang="en-GB" altLang="en-US" sz="4000" b="1" i="1"/>
              <a:t>Context questions- how to write your answer</a:t>
            </a:r>
          </a:p>
        </p:txBody>
      </p:sp>
      <p:sp>
        <p:nvSpPr>
          <p:cNvPr id="38915" name="Content Placeholder 2"/>
          <p:cNvSpPr>
            <a:spLocks noGrp="1"/>
          </p:cNvSpPr>
          <p:nvPr>
            <p:ph idx="1"/>
          </p:nvPr>
        </p:nvSpPr>
        <p:spPr/>
        <p:txBody>
          <a:bodyPr rtlCol="0">
            <a:normAutofit fontScale="92500"/>
          </a:bodyPr>
          <a:lstStyle/>
          <a:p>
            <a:pPr marL="514350" indent="-514350" eaLnBrk="1" fontAlgn="auto" hangingPunct="1">
              <a:spcAft>
                <a:spcPts val="0"/>
              </a:spcAft>
              <a:buFont typeface="Wingdings 2" pitchFamily="18" charset="2"/>
              <a:buAutoNum type="arabicPeriod"/>
              <a:defRPr/>
            </a:pPr>
            <a:endParaRPr lang="en-GB" dirty="0"/>
          </a:p>
          <a:p>
            <a:pPr marL="514350" indent="-514350" eaLnBrk="1" fontAlgn="auto" hangingPunct="1">
              <a:spcAft>
                <a:spcPts val="0"/>
              </a:spcAft>
              <a:buFont typeface="Wingdings 2" pitchFamily="18" charset="2"/>
              <a:buAutoNum type="arabicPeriod"/>
              <a:defRPr/>
            </a:pPr>
            <a:endParaRPr lang="en-GB" dirty="0"/>
          </a:p>
          <a:p>
            <a:pPr marL="514350" indent="-514350" eaLnBrk="1" fontAlgn="auto" hangingPunct="1">
              <a:spcAft>
                <a:spcPts val="0"/>
              </a:spcAft>
              <a:buFont typeface="Wingdings 2" pitchFamily="18" charset="2"/>
              <a:buAutoNum type="arabicPeriod"/>
              <a:defRPr/>
            </a:pPr>
            <a:r>
              <a:rPr lang="en-GB" dirty="0"/>
              <a:t>Explain what the word/phrase means.</a:t>
            </a:r>
          </a:p>
          <a:p>
            <a:pPr marL="514350" indent="-514350" eaLnBrk="1" fontAlgn="auto" hangingPunct="1">
              <a:spcAft>
                <a:spcPts val="0"/>
              </a:spcAft>
              <a:buFont typeface="Wingdings 2" pitchFamily="18" charset="2"/>
              <a:buAutoNum type="arabicPeriod"/>
              <a:defRPr/>
            </a:pPr>
            <a:endParaRPr lang="en-GB" dirty="0"/>
          </a:p>
          <a:p>
            <a:pPr marL="514350" indent="-514350" eaLnBrk="1" fontAlgn="auto" hangingPunct="1">
              <a:spcAft>
                <a:spcPts val="0"/>
              </a:spcAft>
              <a:buFont typeface="Wingdings 2" pitchFamily="18" charset="2"/>
              <a:buAutoNum type="arabicPeriod"/>
              <a:defRPr/>
            </a:pPr>
            <a:r>
              <a:rPr lang="en-GB" dirty="0"/>
              <a:t>Quote the words in the text which give you clues</a:t>
            </a:r>
          </a:p>
          <a:p>
            <a:pPr marL="514350" indent="-514350" eaLnBrk="1" fontAlgn="auto" hangingPunct="1">
              <a:spcAft>
                <a:spcPts val="0"/>
              </a:spcAft>
              <a:buFont typeface="Wingdings 2" pitchFamily="18" charset="2"/>
              <a:buAutoNum type="arabicPeriod"/>
              <a:defRPr/>
            </a:pPr>
            <a:endParaRPr lang="en-GB" dirty="0"/>
          </a:p>
          <a:p>
            <a:pPr marL="514350" indent="-514350" eaLnBrk="1" fontAlgn="auto" hangingPunct="1">
              <a:spcAft>
                <a:spcPts val="0"/>
              </a:spcAft>
              <a:buFont typeface="Wingdings 2" pitchFamily="18" charset="2"/>
              <a:buAutoNum type="arabicPeriod"/>
              <a:defRPr/>
            </a:pPr>
            <a:r>
              <a:rPr lang="en-GB" dirty="0"/>
              <a:t>Explain how the clues helped you work out the meaning.</a:t>
            </a:r>
          </a:p>
        </p:txBody>
      </p:sp>
      <p:sp>
        <p:nvSpPr>
          <p:cNvPr id="2" name="TextBox 1"/>
          <p:cNvSpPr txBox="1"/>
          <p:nvPr/>
        </p:nvSpPr>
        <p:spPr>
          <a:xfrm>
            <a:off x="3419872" y="5805264"/>
            <a:ext cx="5112568" cy="584775"/>
          </a:xfrm>
          <a:prstGeom prst="rect">
            <a:avLst/>
          </a:prstGeom>
          <a:noFill/>
          <a:ln>
            <a:solidFill>
              <a:schemeClr val="tx1"/>
            </a:solidFill>
          </a:ln>
        </p:spPr>
        <p:txBody>
          <a:bodyPr wrap="square" rtlCol="0">
            <a:spAutoFit/>
          </a:bodyPr>
          <a:lstStyle/>
          <a:p>
            <a:r>
              <a:rPr lang="en-GB" sz="3200" i="1" dirty="0">
                <a:solidFill>
                  <a:srgbClr val="002060"/>
                </a:solidFill>
              </a:rPr>
              <a:t>This will get you 2 marks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endParaRPr lang="en-GB" altLang="en-US"/>
          </a:p>
        </p:txBody>
      </p:sp>
      <p:sp>
        <p:nvSpPr>
          <p:cNvPr id="27651" name="Rectangle 3"/>
          <p:cNvSpPr>
            <a:spLocks noGrp="1"/>
          </p:cNvSpPr>
          <p:nvPr>
            <p:ph type="body" idx="1"/>
          </p:nvPr>
        </p:nvSpPr>
        <p:spPr/>
        <p:txBody>
          <a:bodyPr/>
          <a:lstStyle/>
          <a:p>
            <a:pPr>
              <a:buFont typeface="Arial" panose="020B0604020202020204" pitchFamily="34" charset="0"/>
              <a:buNone/>
            </a:pPr>
            <a:endParaRPr lang="en-GB" altLang="en-US"/>
          </a:p>
          <a:p>
            <a:pPr>
              <a:buFont typeface="Arial" panose="020B0604020202020204" pitchFamily="34" charset="0"/>
              <a:buNone/>
            </a:pPr>
            <a:r>
              <a:rPr lang="en-GB" altLang="en-US"/>
              <a:t>The word “perilous” means dangerous and risky.</a:t>
            </a:r>
          </a:p>
          <a:p>
            <a:pPr>
              <a:buFont typeface="Arial" panose="020B0604020202020204" pitchFamily="34" charset="0"/>
              <a:buNone/>
            </a:pPr>
            <a:r>
              <a:rPr lang="en-GB" altLang="en-US"/>
              <a:t>The author tells us that it is “impossible to survive” in Algeria unless you own a “gun”. This tells us that Algeria must be a very dangerous place to live.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68313" y="2781300"/>
            <a:ext cx="8229600" cy="1143000"/>
          </a:xfrm>
        </p:spPr>
        <p:txBody>
          <a:bodyPr/>
          <a:lstStyle/>
          <a:p>
            <a:pPr eaLnBrk="1" hangingPunct="1"/>
            <a:r>
              <a:rPr lang="en-GB" altLang="en-US" b="1" i="1"/>
              <a:t>Example Question and Answer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1791</TotalTime>
  <Words>1712</Words>
  <Application>Microsoft Office PowerPoint</Application>
  <PresentationFormat>On-screen Show (4:3)</PresentationFormat>
  <Paragraphs>112</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Wingdings 2</vt:lpstr>
      <vt:lpstr>Office Theme</vt:lpstr>
      <vt:lpstr>RUAE WORKSHOP</vt:lpstr>
      <vt:lpstr>PowerPoint Presentation</vt:lpstr>
      <vt:lpstr>PowerPoint Presentation</vt:lpstr>
      <vt:lpstr>PowerPoint Presentation</vt:lpstr>
      <vt:lpstr>PowerPoint Presentation</vt:lpstr>
      <vt:lpstr>Context questions- what you have to do.</vt:lpstr>
      <vt:lpstr>Context questions- how to write your answer</vt:lpstr>
      <vt:lpstr>PowerPoint Presentation</vt:lpstr>
      <vt:lpstr>Example Question and Answer</vt:lpstr>
      <vt:lpstr>PowerPoint Presentation</vt:lpstr>
      <vt:lpstr>PowerPoint Presentation</vt:lpstr>
      <vt:lpstr>PowerPoint Presentation</vt:lpstr>
      <vt:lpstr>PowerPoint Presentation</vt:lpstr>
      <vt:lpstr>2. Show how the context allowed you to arrive at the meaning of the word “unsubstantiated”. (2 marks).</vt:lpstr>
      <vt:lpstr>PowerPoint Presentation</vt:lpstr>
      <vt:lpstr>PowerPoint Presentation</vt:lpstr>
      <vt:lpstr> Explain how the context helps us to work out the meaning of the word “qualified” (2). </vt:lpstr>
      <vt:lpstr>PowerPoint Presentation</vt:lpstr>
      <vt:lpstr>Explain how the context helps you work out the meaning of the word “nocturnal” (2). </vt:lpstr>
      <vt:lpstr>PowerPoint Presentation</vt:lpstr>
      <vt:lpstr>Explain how the context helps you work out the meaning of the word “subterranean” (2).</vt:lpstr>
      <vt:lpstr>PowerPoint Presentation</vt:lpstr>
      <vt:lpstr>Explain how the context helps you work out the meaning of the word “posthumously” (2).</vt:lpstr>
      <vt:lpstr>PowerPoint Presentation</vt:lpstr>
      <vt:lpstr>Explain how the context helps you work out the meaning of the word “congenial” (2).</vt:lpstr>
      <vt:lpstr>PowerPoint Presentation</vt:lpstr>
      <vt:lpstr>PowerPoint Presentation</vt:lpstr>
      <vt:lpstr>PowerPoint Presentation</vt:lpstr>
      <vt:lpstr>PowerPoint Presentation</vt:lpstr>
      <vt:lpstr>PowerPoint Presentation</vt:lpstr>
      <vt:lpstr>PowerPoint Presentation</vt:lpstr>
      <vt:lpstr>Peer assessment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 Questions</dc:title>
  <dc:creator>Derek Allison</dc:creator>
  <cp:lastModifiedBy>d allison</cp:lastModifiedBy>
  <cp:revision>34</cp:revision>
  <cp:lastPrinted>2018-02-06T09:55:26Z</cp:lastPrinted>
  <dcterms:created xsi:type="dcterms:W3CDTF">2011-04-27T13:18:21Z</dcterms:created>
  <dcterms:modified xsi:type="dcterms:W3CDTF">2020-02-04T14:48:46Z</dcterms:modified>
</cp:coreProperties>
</file>